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301" r:id="rId4"/>
    <p:sldId id="294" r:id="rId5"/>
    <p:sldId id="300" r:id="rId6"/>
    <p:sldId id="295" r:id="rId7"/>
    <p:sldId id="303" r:id="rId8"/>
    <p:sldId id="297" r:id="rId9"/>
    <p:sldId id="304" r:id="rId10"/>
    <p:sldId id="305" r:id="rId11"/>
    <p:sldId id="298" r:id="rId12"/>
    <p:sldId id="299" r:id="rId13"/>
    <p:sldId id="263" r:id="rId14"/>
  </p:sldIdLst>
  <p:sldSz cx="12192000" cy="6858000"/>
  <p:notesSz cx="6858000" cy="9144000"/>
  <p:embeddedFontLst>
    <p:embeddedFont>
      <p:font typeface="Stolzl" panose="00000500000000000000" pitchFamily="2" charset="-18"/>
      <p:regular r:id="rId16"/>
    </p:embeddedFont>
    <p:embeddedFont>
      <p:font typeface="Stolzl Bold" panose="00000800000000000000" pitchFamily="2" charset="-18"/>
      <p:bold r:id="rId17"/>
    </p:embeddedFont>
    <p:embeddedFont>
      <p:font typeface="Stolzl Book" panose="00000500000000000000" pitchFamily="2" charset="-18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58F7446-CC32-07E6-11D6-F6475D4B8916}" name="Tomislav Dominkovic" initials="TD" userId="S::tomislav.dominkovic@algebra.hr::0f0fdf54-822f-4f3d-9670-c93e2aeb822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/>
    <p:restoredTop sz="88777" autoAdjust="0"/>
  </p:normalViewPr>
  <p:slideViewPr>
    <p:cSldViewPr snapToGrid="0" snapToObjects="1">
      <p:cViewPr varScale="1">
        <p:scale>
          <a:sx n="105" d="100"/>
          <a:sy n="105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8" d="100"/>
          <a:sy n="78" d="100"/>
        </p:scale>
        <p:origin x="396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6F8388-CF93-4DA1-9445-02BD5E8FF675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</dgm:pt>
    <dgm:pt modelId="{DFD21CB2-A0A5-4DBC-B65C-F97A9991BC16}">
      <dgm:prSet phldrT="[Tekst]"/>
      <dgm:spPr>
        <a:solidFill>
          <a:schemeClr val="accent1"/>
        </a:solidFill>
      </dgm:spPr>
      <dgm:t>
        <a:bodyPr/>
        <a:lstStyle/>
        <a:p>
          <a:r>
            <a:rPr lang="hr-HR" dirty="0"/>
            <a:t>Analiza ponude obrazovanja*</a:t>
          </a:r>
        </a:p>
      </dgm:t>
    </dgm:pt>
    <dgm:pt modelId="{4991A28D-67F5-47C4-8507-9CCFDD6FAF69}" type="parTrans" cxnId="{538D3DC3-6241-44AF-9643-489B385811D3}">
      <dgm:prSet/>
      <dgm:spPr/>
      <dgm:t>
        <a:bodyPr/>
        <a:lstStyle/>
        <a:p>
          <a:endParaRPr lang="hr-HR"/>
        </a:p>
      </dgm:t>
    </dgm:pt>
    <dgm:pt modelId="{1DFBF04A-3A32-41AA-9039-EBDD7FBE3386}" type="sibTrans" cxnId="{538D3DC3-6241-44AF-9643-489B385811D3}">
      <dgm:prSet/>
      <dgm:spPr>
        <a:ln w="38100">
          <a:solidFill>
            <a:schemeClr val="accent2"/>
          </a:solidFill>
        </a:ln>
      </dgm:spPr>
      <dgm:t>
        <a:bodyPr/>
        <a:lstStyle/>
        <a:p>
          <a:endParaRPr lang="hr-HR"/>
        </a:p>
      </dgm:t>
    </dgm:pt>
    <dgm:pt modelId="{5B053B55-F1E9-47FC-B8C4-2283E2486801}">
      <dgm:prSet phldrT="[Tekst]"/>
      <dgm:spPr>
        <a:solidFill>
          <a:schemeClr val="accent1"/>
        </a:solidFill>
      </dgm:spPr>
      <dgm:t>
        <a:bodyPr/>
        <a:lstStyle/>
        <a:p>
          <a:r>
            <a:rPr lang="hr-HR" dirty="0"/>
            <a:t>Analiza potreba</a:t>
          </a:r>
        </a:p>
      </dgm:t>
    </dgm:pt>
    <dgm:pt modelId="{C819C7D7-F9B9-459D-A9B0-3EE93C1E7C11}" type="parTrans" cxnId="{517389C6-5659-4E3A-9F2C-3A55ED49E8E4}">
      <dgm:prSet/>
      <dgm:spPr/>
      <dgm:t>
        <a:bodyPr/>
        <a:lstStyle/>
        <a:p>
          <a:endParaRPr lang="hr-HR"/>
        </a:p>
      </dgm:t>
    </dgm:pt>
    <dgm:pt modelId="{9424471C-DC09-47AF-A00D-805933F1DD20}" type="sibTrans" cxnId="{517389C6-5659-4E3A-9F2C-3A55ED49E8E4}">
      <dgm:prSet/>
      <dgm:spPr>
        <a:ln w="38100">
          <a:solidFill>
            <a:schemeClr val="accent2"/>
          </a:solidFill>
        </a:ln>
      </dgm:spPr>
      <dgm:t>
        <a:bodyPr/>
        <a:lstStyle/>
        <a:p>
          <a:endParaRPr lang="hr-HR"/>
        </a:p>
      </dgm:t>
    </dgm:pt>
    <dgm:pt modelId="{D7907A20-355B-4576-8F8F-819F2FE61014}">
      <dgm:prSet phldrT="[Teks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hr-HR" dirty="0"/>
            <a:t>‘</a:t>
          </a:r>
          <a:r>
            <a:rPr lang="hr-HR" dirty="0" err="1"/>
            <a:t>Skills</a:t>
          </a:r>
          <a:r>
            <a:rPr lang="hr-HR" dirty="0"/>
            <a:t> </a:t>
          </a:r>
          <a:r>
            <a:rPr lang="hr-HR" dirty="0" err="1"/>
            <a:t>gap</a:t>
          </a:r>
          <a:r>
            <a:rPr lang="hr-HR" dirty="0"/>
            <a:t>’ analiza</a:t>
          </a:r>
        </a:p>
      </dgm:t>
    </dgm:pt>
    <dgm:pt modelId="{54B8CBEE-B997-4E5C-B3FF-595444772D1E}" type="parTrans" cxnId="{D22134D5-0679-4572-BD0C-499D9EE9BFF7}">
      <dgm:prSet/>
      <dgm:spPr/>
      <dgm:t>
        <a:bodyPr/>
        <a:lstStyle/>
        <a:p>
          <a:endParaRPr lang="hr-HR"/>
        </a:p>
      </dgm:t>
    </dgm:pt>
    <dgm:pt modelId="{55571E0D-0144-4C47-8C1C-C94BF5017500}" type="sibTrans" cxnId="{D22134D5-0679-4572-BD0C-499D9EE9BFF7}">
      <dgm:prSet/>
      <dgm:spPr>
        <a:ln w="38100">
          <a:solidFill>
            <a:schemeClr val="accent2"/>
          </a:solidFill>
        </a:ln>
      </dgm:spPr>
      <dgm:t>
        <a:bodyPr/>
        <a:lstStyle/>
        <a:p>
          <a:endParaRPr lang="hr-HR"/>
        </a:p>
      </dgm:t>
    </dgm:pt>
    <dgm:pt modelId="{6714F7CD-6DD0-402A-95B4-BF188CE40DBA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hr-HR" dirty="0"/>
            <a:t>Specifikacija treninga</a:t>
          </a:r>
        </a:p>
      </dgm:t>
    </dgm:pt>
    <dgm:pt modelId="{B377EADA-6747-43E6-943D-51AD71E9E971}" type="parTrans" cxnId="{C9A7B95C-F691-47F5-8B42-1EA33349B9C1}">
      <dgm:prSet/>
      <dgm:spPr/>
      <dgm:t>
        <a:bodyPr/>
        <a:lstStyle/>
        <a:p>
          <a:endParaRPr lang="hr-HR"/>
        </a:p>
      </dgm:t>
    </dgm:pt>
    <dgm:pt modelId="{5C954696-9325-40F5-9699-2EBD332BF00C}" type="sibTrans" cxnId="{C9A7B95C-F691-47F5-8B42-1EA33349B9C1}">
      <dgm:prSet/>
      <dgm:spPr>
        <a:ln w="38100">
          <a:solidFill>
            <a:schemeClr val="accent2"/>
          </a:solidFill>
        </a:ln>
      </dgm:spPr>
      <dgm:t>
        <a:bodyPr/>
        <a:lstStyle/>
        <a:p>
          <a:endParaRPr lang="hr-HR"/>
        </a:p>
      </dgm:t>
    </dgm:pt>
    <dgm:pt modelId="{E80C91DA-12FE-402A-802D-64B5C6733C7F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hr-HR" dirty="0"/>
            <a:t>Izrada platformi</a:t>
          </a:r>
        </a:p>
      </dgm:t>
    </dgm:pt>
    <dgm:pt modelId="{C7CC4FBB-F77C-40B5-B564-EF2DFA7F80DC}" type="parTrans" cxnId="{57C130EB-9363-4C62-BD9D-B49AD942209B}">
      <dgm:prSet/>
      <dgm:spPr/>
      <dgm:t>
        <a:bodyPr/>
        <a:lstStyle/>
        <a:p>
          <a:endParaRPr lang="hr-HR"/>
        </a:p>
      </dgm:t>
    </dgm:pt>
    <dgm:pt modelId="{F2DE3AD2-CC76-4850-9A30-924C8D598330}" type="sibTrans" cxnId="{57C130EB-9363-4C62-BD9D-B49AD942209B}">
      <dgm:prSet/>
      <dgm:spPr>
        <a:ln w="38100">
          <a:solidFill>
            <a:schemeClr val="accent2"/>
          </a:solidFill>
        </a:ln>
      </dgm:spPr>
      <dgm:t>
        <a:bodyPr/>
        <a:lstStyle/>
        <a:p>
          <a:endParaRPr lang="hr-HR"/>
        </a:p>
      </dgm:t>
    </dgm:pt>
    <dgm:pt modelId="{8471FDD6-96CA-41DF-A684-BBDC12F84FD0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hr-HR" dirty="0"/>
            <a:t>Izrada edukacija</a:t>
          </a:r>
        </a:p>
      </dgm:t>
    </dgm:pt>
    <dgm:pt modelId="{18C2B416-3E7A-45EF-B113-F4529B8E9946}" type="parTrans" cxnId="{8CC08ABD-F79D-4D9D-A39A-B89002D9D4C1}">
      <dgm:prSet/>
      <dgm:spPr/>
      <dgm:t>
        <a:bodyPr/>
        <a:lstStyle/>
        <a:p>
          <a:endParaRPr lang="hr-HR"/>
        </a:p>
      </dgm:t>
    </dgm:pt>
    <dgm:pt modelId="{89E3BA49-1F88-4785-B814-AD3F512D93EF}" type="sibTrans" cxnId="{8CC08ABD-F79D-4D9D-A39A-B89002D9D4C1}">
      <dgm:prSet/>
      <dgm:spPr>
        <a:ln w="38100">
          <a:solidFill>
            <a:schemeClr val="accent2"/>
          </a:solidFill>
        </a:ln>
      </dgm:spPr>
      <dgm:t>
        <a:bodyPr/>
        <a:lstStyle/>
        <a:p>
          <a:endParaRPr lang="hr-HR"/>
        </a:p>
      </dgm:t>
    </dgm:pt>
    <dgm:pt modelId="{229D220C-D8F2-405A-8AE7-D15925356ECA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hr-HR" dirty="0"/>
            <a:t>Provedba edukacija</a:t>
          </a:r>
        </a:p>
      </dgm:t>
    </dgm:pt>
    <dgm:pt modelId="{709E88E2-3019-4811-B7B3-089BAFE5446E}" type="parTrans" cxnId="{94A368CC-4368-48CE-A27E-0F7E61AF1EF2}">
      <dgm:prSet/>
      <dgm:spPr/>
      <dgm:t>
        <a:bodyPr/>
        <a:lstStyle/>
        <a:p>
          <a:endParaRPr lang="hr-HR"/>
        </a:p>
      </dgm:t>
    </dgm:pt>
    <dgm:pt modelId="{A819F6E7-4ABC-4C5F-B9E9-8D2D0555AD0C}" type="sibTrans" cxnId="{94A368CC-4368-48CE-A27E-0F7E61AF1EF2}">
      <dgm:prSet/>
      <dgm:spPr/>
      <dgm:t>
        <a:bodyPr/>
        <a:lstStyle/>
        <a:p>
          <a:endParaRPr lang="hr-HR"/>
        </a:p>
      </dgm:t>
    </dgm:pt>
    <dgm:pt modelId="{1286F2F0-C60A-4716-B712-51B521DE8DDB}" type="pres">
      <dgm:prSet presAssocID="{F16F8388-CF93-4DA1-9445-02BD5E8FF675}" presName="Name0" presStyleCnt="0">
        <dgm:presLayoutVars>
          <dgm:dir/>
          <dgm:resizeHandles val="exact"/>
        </dgm:presLayoutVars>
      </dgm:prSet>
      <dgm:spPr/>
    </dgm:pt>
    <dgm:pt modelId="{51B38AB1-A9C1-4B0B-843A-90404754763C}" type="pres">
      <dgm:prSet presAssocID="{5B053B55-F1E9-47FC-B8C4-2283E2486801}" presName="node" presStyleLbl="node1" presStyleIdx="0" presStyleCnt="7" custLinFactNeighborX="93" custLinFactNeighborY="-23391">
        <dgm:presLayoutVars>
          <dgm:bulletEnabled val="1"/>
        </dgm:presLayoutVars>
      </dgm:prSet>
      <dgm:spPr/>
    </dgm:pt>
    <dgm:pt modelId="{E4FA2910-1162-45D3-8478-8998FF763F96}" type="pres">
      <dgm:prSet presAssocID="{9424471C-DC09-47AF-A00D-805933F1DD20}" presName="sibTrans" presStyleLbl="sibTrans1D1" presStyleIdx="0" presStyleCnt="6"/>
      <dgm:spPr/>
    </dgm:pt>
    <dgm:pt modelId="{7AB05BFF-D53C-4341-B4B3-3D3CFAD2102A}" type="pres">
      <dgm:prSet presAssocID="{9424471C-DC09-47AF-A00D-805933F1DD20}" presName="connectorText" presStyleLbl="sibTrans1D1" presStyleIdx="0" presStyleCnt="6"/>
      <dgm:spPr/>
    </dgm:pt>
    <dgm:pt modelId="{AEF85B9E-3B5E-4FF1-8739-4D595D6FD361}" type="pres">
      <dgm:prSet presAssocID="{DFD21CB2-A0A5-4DBC-B65C-F97A9991BC16}" presName="node" presStyleLbl="node1" presStyleIdx="1" presStyleCnt="7" custLinFactNeighborX="93" custLinFactNeighborY="-23391">
        <dgm:presLayoutVars>
          <dgm:bulletEnabled val="1"/>
        </dgm:presLayoutVars>
      </dgm:prSet>
      <dgm:spPr/>
    </dgm:pt>
    <dgm:pt modelId="{16897A26-E108-44E1-9F05-198A9BC7FE87}" type="pres">
      <dgm:prSet presAssocID="{1DFBF04A-3A32-41AA-9039-EBDD7FBE3386}" presName="sibTrans" presStyleLbl="sibTrans1D1" presStyleIdx="1" presStyleCnt="6"/>
      <dgm:spPr/>
    </dgm:pt>
    <dgm:pt modelId="{155697C8-6BFC-4BAC-AE70-EFFDB30B110D}" type="pres">
      <dgm:prSet presAssocID="{1DFBF04A-3A32-41AA-9039-EBDD7FBE3386}" presName="connectorText" presStyleLbl="sibTrans1D1" presStyleIdx="1" presStyleCnt="6"/>
      <dgm:spPr/>
    </dgm:pt>
    <dgm:pt modelId="{3C7ADFB0-210A-49EA-91DD-3BC723C41F79}" type="pres">
      <dgm:prSet presAssocID="{D7907A20-355B-4576-8F8F-819F2FE61014}" presName="node" presStyleLbl="node1" presStyleIdx="2" presStyleCnt="7" custLinFactNeighborX="93" custLinFactNeighborY="-23391">
        <dgm:presLayoutVars>
          <dgm:bulletEnabled val="1"/>
        </dgm:presLayoutVars>
      </dgm:prSet>
      <dgm:spPr/>
    </dgm:pt>
    <dgm:pt modelId="{7C884269-D5E6-492F-95E4-8C855A26EFC7}" type="pres">
      <dgm:prSet presAssocID="{55571E0D-0144-4C47-8C1C-C94BF5017500}" presName="sibTrans" presStyleLbl="sibTrans1D1" presStyleIdx="2" presStyleCnt="6"/>
      <dgm:spPr/>
    </dgm:pt>
    <dgm:pt modelId="{1727527E-059A-4541-B1B2-04130F729B6F}" type="pres">
      <dgm:prSet presAssocID="{55571E0D-0144-4C47-8C1C-C94BF5017500}" presName="connectorText" presStyleLbl="sibTrans1D1" presStyleIdx="2" presStyleCnt="6"/>
      <dgm:spPr/>
    </dgm:pt>
    <dgm:pt modelId="{EFA5A7B9-FAD4-44C0-8B6E-EF4F7FC45A19}" type="pres">
      <dgm:prSet presAssocID="{6714F7CD-6DD0-402A-95B4-BF188CE40DBA}" presName="node" presStyleLbl="node1" presStyleIdx="3" presStyleCnt="7" custLinFactNeighborX="93" custLinFactNeighborY="-23391">
        <dgm:presLayoutVars>
          <dgm:bulletEnabled val="1"/>
        </dgm:presLayoutVars>
      </dgm:prSet>
      <dgm:spPr/>
    </dgm:pt>
    <dgm:pt modelId="{A47EDBF5-E732-4A98-831E-AEFD81C53462}" type="pres">
      <dgm:prSet presAssocID="{5C954696-9325-40F5-9699-2EBD332BF00C}" presName="sibTrans" presStyleLbl="sibTrans1D1" presStyleIdx="3" presStyleCnt="6"/>
      <dgm:spPr/>
    </dgm:pt>
    <dgm:pt modelId="{F514910E-5C04-4F26-8EA2-8EFB8AE9F35A}" type="pres">
      <dgm:prSet presAssocID="{5C954696-9325-40F5-9699-2EBD332BF00C}" presName="connectorText" presStyleLbl="sibTrans1D1" presStyleIdx="3" presStyleCnt="6"/>
      <dgm:spPr/>
    </dgm:pt>
    <dgm:pt modelId="{BB498C3B-59F3-4541-AEED-254DDCFB5517}" type="pres">
      <dgm:prSet presAssocID="{E80C91DA-12FE-402A-802D-64B5C6733C7F}" presName="node" presStyleLbl="node1" presStyleIdx="4" presStyleCnt="7">
        <dgm:presLayoutVars>
          <dgm:bulletEnabled val="1"/>
        </dgm:presLayoutVars>
      </dgm:prSet>
      <dgm:spPr/>
    </dgm:pt>
    <dgm:pt modelId="{55E6858F-1E6C-41AD-8217-5CAB5341CA31}" type="pres">
      <dgm:prSet presAssocID="{F2DE3AD2-CC76-4850-9A30-924C8D598330}" presName="sibTrans" presStyleLbl="sibTrans1D1" presStyleIdx="4" presStyleCnt="6"/>
      <dgm:spPr/>
    </dgm:pt>
    <dgm:pt modelId="{6DED2E24-3806-443E-9641-C3C24C772F11}" type="pres">
      <dgm:prSet presAssocID="{F2DE3AD2-CC76-4850-9A30-924C8D598330}" presName="connectorText" presStyleLbl="sibTrans1D1" presStyleIdx="4" presStyleCnt="6"/>
      <dgm:spPr/>
    </dgm:pt>
    <dgm:pt modelId="{1624DAFB-E7D6-4A71-B269-0D50283D7E34}" type="pres">
      <dgm:prSet presAssocID="{8471FDD6-96CA-41DF-A684-BBDC12F84FD0}" presName="node" presStyleLbl="node1" presStyleIdx="5" presStyleCnt="7">
        <dgm:presLayoutVars>
          <dgm:bulletEnabled val="1"/>
        </dgm:presLayoutVars>
      </dgm:prSet>
      <dgm:spPr/>
    </dgm:pt>
    <dgm:pt modelId="{F0AB9F83-07FD-4600-BFBB-CCCCAE18C8A2}" type="pres">
      <dgm:prSet presAssocID="{89E3BA49-1F88-4785-B814-AD3F512D93EF}" presName="sibTrans" presStyleLbl="sibTrans1D1" presStyleIdx="5" presStyleCnt="6"/>
      <dgm:spPr/>
    </dgm:pt>
    <dgm:pt modelId="{3D7E233D-B525-48DA-BCBC-566323B8282E}" type="pres">
      <dgm:prSet presAssocID="{89E3BA49-1F88-4785-B814-AD3F512D93EF}" presName="connectorText" presStyleLbl="sibTrans1D1" presStyleIdx="5" presStyleCnt="6"/>
      <dgm:spPr/>
    </dgm:pt>
    <dgm:pt modelId="{C7BA8441-626E-4F7C-85D4-6C1D93745B98}" type="pres">
      <dgm:prSet presAssocID="{229D220C-D8F2-405A-8AE7-D15925356ECA}" presName="node" presStyleLbl="node1" presStyleIdx="6" presStyleCnt="7">
        <dgm:presLayoutVars>
          <dgm:bulletEnabled val="1"/>
        </dgm:presLayoutVars>
      </dgm:prSet>
      <dgm:spPr/>
    </dgm:pt>
  </dgm:ptLst>
  <dgm:cxnLst>
    <dgm:cxn modelId="{F9EE5D0A-EB43-4F8F-8F83-597A7FDB839F}" type="presOf" srcId="{9424471C-DC09-47AF-A00D-805933F1DD20}" destId="{E4FA2910-1162-45D3-8478-8998FF763F96}" srcOrd="0" destOrd="0" presId="urn:microsoft.com/office/officeart/2005/8/layout/bProcess3"/>
    <dgm:cxn modelId="{A2D94B11-699D-4BC5-B362-72E5414BD86D}" type="presOf" srcId="{9424471C-DC09-47AF-A00D-805933F1DD20}" destId="{7AB05BFF-D53C-4341-B4B3-3D3CFAD2102A}" srcOrd="1" destOrd="0" presId="urn:microsoft.com/office/officeart/2005/8/layout/bProcess3"/>
    <dgm:cxn modelId="{337CC112-459C-4519-984E-F16EC30034EC}" type="presOf" srcId="{89E3BA49-1F88-4785-B814-AD3F512D93EF}" destId="{F0AB9F83-07FD-4600-BFBB-CCCCAE18C8A2}" srcOrd="0" destOrd="0" presId="urn:microsoft.com/office/officeart/2005/8/layout/bProcess3"/>
    <dgm:cxn modelId="{5B491813-8124-4FDD-A7A3-DA0B5C9B8941}" type="presOf" srcId="{F2DE3AD2-CC76-4850-9A30-924C8D598330}" destId="{55E6858F-1E6C-41AD-8217-5CAB5341CA31}" srcOrd="0" destOrd="0" presId="urn:microsoft.com/office/officeart/2005/8/layout/bProcess3"/>
    <dgm:cxn modelId="{528AE730-71D9-4B65-97D7-7316A539AFD6}" type="presOf" srcId="{55571E0D-0144-4C47-8C1C-C94BF5017500}" destId="{1727527E-059A-4541-B1B2-04130F729B6F}" srcOrd="1" destOrd="0" presId="urn:microsoft.com/office/officeart/2005/8/layout/bProcess3"/>
    <dgm:cxn modelId="{1687D340-4CBF-40F5-A3AF-D652D8CBB3B9}" type="presOf" srcId="{5B053B55-F1E9-47FC-B8C4-2283E2486801}" destId="{51B38AB1-A9C1-4B0B-843A-90404754763C}" srcOrd="0" destOrd="0" presId="urn:microsoft.com/office/officeart/2005/8/layout/bProcess3"/>
    <dgm:cxn modelId="{C9A7B95C-F691-47F5-8B42-1EA33349B9C1}" srcId="{F16F8388-CF93-4DA1-9445-02BD5E8FF675}" destId="{6714F7CD-6DD0-402A-95B4-BF188CE40DBA}" srcOrd="3" destOrd="0" parTransId="{B377EADA-6747-43E6-943D-51AD71E9E971}" sibTransId="{5C954696-9325-40F5-9699-2EBD332BF00C}"/>
    <dgm:cxn modelId="{F89CBD60-921B-41DF-909D-10F238198594}" type="presOf" srcId="{89E3BA49-1F88-4785-B814-AD3F512D93EF}" destId="{3D7E233D-B525-48DA-BCBC-566323B8282E}" srcOrd="1" destOrd="0" presId="urn:microsoft.com/office/officeart/2005/8/layout/bProcess3"/>
    <dgm:cxn modelId="{68D58644-34B2-4AA0-96F7-709CD702EF28}" type="presOf" srcId="{5C954696-9325-40F5-9699-2EBD332BF00C}" destId="{A47EDBF5-E732-4A98-831E-AEFD81C53462}" srcOrd="0" destOrd="0" presId="urn:microsoft.com/office/officeart/2005/8/layout/bProcess3"/>
    <dgm:cxn modelId="{B254B364-A2C5-4B39-873D-63AC34867FE7}" type="presOf" srcId="{1DFBF04A-3A32-41AA-9039-EBDD7FBE3386}" destId="{155697C8-6BFC-4BAC-AE70-EFFDB30B110D}" srcOrd="1" destOrd="0" presId="urn:microsoft.com/office/officeart/2005/8/layout/bProcess3"/>
    <dgm:cxn modelId="{7E969968-4315-4B03-8121-24A09D3B5DC3}" type="presOf" srcId="{F2DE3AD2-CC76-4850-9A30-924C8D598330}" destId="{6DED2E24-3806-443E-9641-C3C24C772F11}" srcOrd="1" destOrd="0" presId="urn:microsoft.com/office/officeart/2005/8/layout/bProcess3"/>
    <dgm:cxn modelId="{0167846F-8D20-490B-BA6A-B9BBCA7AB746}" type="presOf" srcId="{8471FDD6-96CA-41DF-A684-BBDC12F84FD0}" destId="{1624DAFB-E7D6-4A71-B269-0D50283D7E34}" srcOrd="0" destOrd="0" presId="urn:microsoft.com/office/officeart/2005/8/layout/bProcess3"/>
    <dgm:cxn modelId="{C9AFF55A-0BCF-41F4-9F4C-AB97BB0F33F9}" type="presOf" srcId="{6714F7CD-6DD0-402A-95B4-BF188CE40DBA}" destId="{EFA5A7B9-FAD4-44C0-8B6E-EF4F7FC45A19}" srcOrd="0" destOrd="0" presId="urn:microsoft.com/office/officeart/2005/8/layout/bProcess3"/>
    <dgm:cxn modelId="{0C7DA47E-D5C3-46AA-A976-0CFB358AF0A9}" type="presOf" srcId="{DFD21CB2-A0A5-4DBC-B65C-F97A9991BC16}" destId="{AEF85B9E-3B5E-4FF1-8739-4D595D6FD361}" srcOrd="0" destOrd="0" presId="urn:microsoft.com/office/officeart/2005/8/layout/bProcess3"/>
    <dgm:cxn modelId="{4D3B3C82-1F5C-49FA-BB10-E96A151C2C83}" type="presOf" srcId="{1DFBF04A-3A32-41AA-9039-EBDD7FBE3386}" destId="{16897A26-E108-44E1-9F05-198A9BC7FE87}" srcOrd="0" destOrd="0" presId="urn:microsoft.com/office/officeart/2005/8/layout/bProcess3"/>
    <dgm:cxn modelId="{FD02828A-562C-4200-8A2E-8A2A8E9B91AA}" type="presOf" srcId="{E80C91DA-12FE-402A-802D-64B5C6733C7F}" destId="{BB498C3B-59F3-4541-AEED-254DDCFB5517}" srcOrd="0" destOrd="0" presId="urn:microsoft.com/office/officeart/2005/8/layout/bProcess3"/>
    <dgm:cxn modelId="{54FFFEAA-7570-4BC7-8B8B-B046551DAF6D}" type="presOf" srcId="{F16F8388-CF93-4DA1-9445-02BD5E8FF675}" destId="{1286F2F0-C60A-4716-B712-51B521DE8DDB}" srcOrd="0" destOrd="0" presId="urn:microsoft.com/office/officeart/2005/8/layout/bProcess3"/>
    <dgm:cxn modelId="{8CC08ABD-F79D-4D9D-A39A-B89002D9D4C1}" srcId="{F16F8388-CF93-4DA1-9445-02BD5E8FF675}" destId="{8471FDD6-96CA-41DF-A684-BBDC12F84FD0}" srcOrd="5" destOrd="0" parTransId="{18C2B416-3E7A-45EF-B113-F4529B8E9946}" sibTransId="{89E3BA49-1F88-4785-B814-AD3F512D93EF}"/>
    <dgm:cxn modelId="{3A1FC3C2-F6F6-4AEC-A5F5-3CC9D126623E}" type="presOf" srcId="{5C954696-9325-40F5-9699-2EBD332BF00C}" destId="{F514910E-5C04-4F26-8EA2-8EFB8AE9F35A}" srcOrd="1" destOrd="0" presId="urn:microsoft.com/office/officeart/2005/8/layout/bProcess3"/>
    <dgm:cxn modelId="{538D3DC3-6241-44AF-9643-489B385811D3}" srcId="{F16F8388-CF93-4DA1-9445-02BD5E8FF675}" destId="{DFD21CB2-A0A5-4DBC-B65C-F97A9991BC16}" srcOrd="1" destOrd="0" parTransId="{4991A28D-67F5-47C4-8507-9CCFDD6FAF69}" sibTransId="{1DFBF04A-3A32-41AA-9039-EBDD7FBE3386}"/>
    <dgm:cxn modelId="{517389C6-5659-4E3A-9F2C-3A55ED49E8E4}" srcId="{F16F8388-CF93-4DA1-9445-02BD5E8FF675}" destId="{5B053B55-F1E9-47FC-B8C4-2283E2486801}" srcOrd="0" destOrd="0" parTransId="{C819C7D7-F9B9-459D-A9B0-3EE93C1E7C11}" sibTransId="{9424471C-DC09-47AF-A00D-805933F1DD20}"/>
    <dgm:cxn modelId="{94A368CC-4368-48CE-A27E-0F7E61AF1EF2}" srcId="{F16F8388-CF93-4DA1-9445-02BD5E8FF675}" destId="{229D220C-D8F2-405A-8AE7-D15925356ECA}" srcOrd="6" destOrd="0" parTransId="{709E88E2-3019-4811-B7B3-089BAFE5446E}" sibTransId="{A819F6E7-4ABC-4C5F-B9E9-8D2D0555AD0C}"/>
    <dgm:cxn modelId="{D22134D5-0679-4572-BD0C-499D9EE9BFF7}" srcId="{F16F8388-CF93-4DA1-9445-02BD5E8FF675}" destId="{D7907A20-355B-4576-8F8F-819F2FE61014}" srcOrd="2" destOrd="0" parTransId="{54B8CBEE-B997-4E5C-B3FF-595444772D1E}" sibTransId="{55571E0D-0144-4C47-8C1C-C94BF5017500}"/>
    <dgm:cxn modelId="{A9CAADE4-907D-422E-9147-1332E5D1D7DC}" type="presOf" srcId="{D7907A20-355B-4576-8F8F-819F2FE61014}" destId="{3C7ADFB0-210A-49EA-91DD-3BC723C41F79}" srcOrd="0" destOrd="0" presId="urn:microsoft.com/office/officeart/2005/8/layout/bProcess3"/>
    <dgm:cxn modelId="{852D2DEB-1E1D-487D-9CB3-BB6F2A6A6D7E}" type="presOf" srcId="{55571E0D-0144-4C47-8C1C-C94BF5017500}" destId="{7C884269-D5E6-492F-95E4-8C855A26EFC7}" srcOrd="0" destOrd="0" presId="urn:microsoft.com/office/officeart/2005/8/layout/bProcess3"/>
    <dgm:cxn modelId="{57C130EB-9363-4C62-BD9D-B49AD942209B}" srcId="{F16F8388-CF93-4DA1-9445-02BD5E8FF675}" destId="{E80C91DA-12FE-402A-802D-64B5C6733C7F}" srcOrd="4" destOrd="0" parTransId="{C7CC4FBB-F77C-40B5-B564-EF2DFA7F80DC}" sibTransId="{F2DE3AD2-CC76-4850-9A30-924C8D598330}"/>
    <dgm:cxn modelId="{142B80F3-1151-43B6-B577-702C00EF9AD7}" type="presOf" srcId="{229D220C-D8F2-405A-8AE7-D15925356ECA}" destId="{C7BA8441-626E-4F7C-85D4-6C1D93745B98}" srcOrd="0" destOrd="0" presId="urn:microsoft.com/office/officeart/2005/8/layout/bProcess3"/>
    <dgm:cxn modelId="{ADF11FF9-C04F-4D17-A872-AFF72DD4CA97}" type="presParOf" srcId="{1286F2F0-C60A-4716-B712-51B521DE8DDB}" destId="{51B38AB1-A9C1-4B0B-843A-90404754763C}" srcOrd="0" destOrd="0" presId="urn:microsoft.com/office/officeart/2005/8/layout/bProcess3"/>
    <dgm:cxn modelId="{C14A6A3F-808F-4BED-BB70-D1884D245494}" type="presParOf" srcId="{1286F2F0-C60A-4716-B712-51B521DE8DDB}" destId="{E4FA2910-1162-45D3-8478-8998FF763F96}" srcOrd="1" destOrd="0" presId="urn:microsoft.com/office/officeart/2005/8/layout/bProcess3"/>
    <dgm:cxn modelId="{9AEE61E0-EC98-4CB4-BA60-28E15BB02DA7}" type="presParOf" srcId="{E4FA2910-1162-45D3-8478-8998FF763F96}" destId="{7AB05BFF-D53C-4341-B4B3-3D3CFAD2102A}" srcOrd="0" destOrd="0" presId="urn:microsoft.com/office/officeart/2005/8/layout/bProcess3"/>
    <dgm:cxn modelId="{0F282C16-2742-4B65-9FFB-9DD940CFE5B5}" type="presParOf" srcId="{1286F2F0-C60A-4716-B712-51B521DE8DDB}" destId="{AEF85B9E-3B5E-4FF1-8739-4D595D6FD361}" srcOrd="2" destOrd="0" presId="urn:microsoft.com/office/officeart/2005/8/layout/bProcess3"/>
    <dgm:cxn modelId="{156A5A69-3258-4604-AB2D-52D0D8E0FE81}" type="presParOf" srcId="{1286F2F0-C60A-4716-B712-51B521DE8DDB}" destId="{16897A26-E108-44E1-9F05-198A9BC7FE87}" srcOrd="3" destOrd="0" presId="urn:microsoft.com/office/officeart/2005/8/layout/bProcess3"/>
    <dgm:cxn modelId="{25522E8D-5CE4-42C2-AA0C-EFD871F23BE3}" type="presParOf" srcId="{16897A26-E108-44E1-9F05-198A9BC7FE87}" destId="{155697C8-6BFC-4BAC-AE70-EFFDB30B110D}" srcOrd="0" destOrd="0" presId="urn:microsoft.com/office/officeart/2005/8/layout/bProcess3"/>
    <dgm:cxn modelId="{E4A4AA3E-B0AC-4980-BC69-CC54A0F971B0}" type="presParOf" srcId="{1286F2F0-C60A-4716-B712-51B521DE8DDB}" destId="{3C7ADFB0-210A-49EA-91DD-3BC723C41F79}" srcOrd="4" destOrd="0" presId="urn:microsoft.com/office/officeart/2005/8/layout/bProcess3"/>
    <dgm:cxn modelId="{83592307-B8A7-45AE-BF8B-35EF4815C747}" type="presParOf" srcId="{1286F2F0-C60A-4716-B712-51B521DE8DDB}" destId="{7C884269-D5E6-492F-95E4-8C855A26EFC7}" srcOrd="5" destOrd="0" presId="urn:microsoft.com/office/officeart/2005/8/layout/bProcess3"/>
    <dgm:cxn modelId="{CD09818F-E207-4843-ABA6-703573B4E69D}" type="presParOf" srcId="{7C884269-D5E6-492F-95E4-8C855A26EFC7}" destId="{1727527E-059A-4541-B1B2-04130F729B6F}" srcOrd="0" destOrd="0" presId="urn:microsoft.com/office/officeart/2005/8/layout/bProcess3"/>
    <dgm:cxn modelId="{67B5F02A-0641-4268-A149-C320346C4755}" type="presParOf" srcId="{1286F2F0-C60A-4716-B712-51B521DE8DDB}" destId="{EFA5A7B9-FAD4-44C0-8B6E-EF4F7FC45A19}" srcOrd="6" destOrd="0" presId="urn:microsoft.com/office/officeart/2005/8/layout/bProcess3"/>
    <dgm:cxn modelId="{25BEE510-5B2F-4FA5-B1CC-7F03BA2BF639}" type="presParOf" srcId="{1286F2F0-C60A-4716-B712-51B521DE8DDB}" destId="{A47EDBF5-E732-4A98-831E-AEFD81C53462}" srcOrd="7" destOrd="0" presId="urn:microsoft.com/office/officeart/2005/8/layout/bProcess3"/>
    <dgm:cxn modelId="{995C2436-C1C9-4ED7-9D15-E3F78122CE39}" type="presParOf" srcId="{A47EDBF5-E732-4A98-831E-AEFD81C53462}" destId="{F514910E-5C04-4F26-8EA2-8EFB8AE9F35A}" srcOrd="0" destOrd="0" presId="urn:microsoft.com/office/officeart/2005/8/layout/bProcess3"/>
    <dgm:cxn modelId="{BEE08DBA-4822-4361-9343-BEC6ED30FC37}" type="presParOf" srcId="{1286F2F0-C60A-4716-B712-51B521DE8DDB}" destId="{BB498C3B-59F3-4541-AEED-254DDCFB5517}" srcOrd="8" destOrd="0" presId="urn:microsoft.com/office/officeart/2005/8/layout/bProcess3"/>
    <dgm:cxn modelId="{6E019463-0510-4766-A6D8-D9E0E38B2402}" type="presParOf" srcId="{1286F2F0-C60A-4716-B712-51B521DE8DDB}" destId="{55E6858F-1E6C-41AD-8217-5CAB5341CA31}" srcOrd="9" destOrd="0" presId="urn:microsoft.com/office/officeart/2005/8/layout/bProcess3"/>
    <dgm:cxn modelId="{6EEB0584-6CAD-4E43-9149-0B11C893B42A}" type="presParOf" srcId="{55E6858F-1E6C-41AD-8217-5CAB5341CA31}" destId="{6DED2E24-3806-443E-9641-C3C24C772F11}" srcOrd="0" destOrd="0" presId="urn:microsoft.com/office/officeart/2005/8/layout/bProcess3"/>
    <dgm:cxn modelId="{933FC1E5-AC99-4928-8978-53E78D194628}" type="presParOf" srcId="{1286F2F0-C60A-4716-B712-51B521DE8DDB}" destId="{1624DAFB-E7D6-4A71-B269-0D50283D7E34}" srcOrd="10" destOrd="0" presId="urn:microsoft.com/office/officeart/2005/8/layout/bProcess3"/>
    <dgm:cxn modelId="{72C36045-FB02-4502-B542-060276B17412}" type="presParOf" srcId="{1286F2F0-C60A-4716-B712-51B521DE8DDB}" destId="{F0AB9F83-07FD-4600-BFBB-CCCCAE18C8A2}" srcOrd="11" destOrd="0" presId="urn:microsoft.com/office/officeart/2005/8/layout/bProcess3"/>
    <dgm:cxn modelId="{DF2B940F-74CD-420C-ADA4-8ED7B9F3868F}" type="presParOf" srcId="{F0AB9F83-07FD-4600-BFBB-CCCCAE18C8A2}" destId="{3D7E233D-B525-48DA-BCBC-566323B8282E}" srcOrd="0" destOrd="0" presId="urn:microsoft.com/office/officeart/2005/8/layout/bProcess3"/>
    <dgm:cxn modelId="{F22220AC-0291-4063-9746-A27B2D03DA6C}" type="presParOf" srcId="{1286F2F0-C60A-4716-B712-51B521DE8DDB}" destId="{C7BA8441-626E-4F7C-85D4-6C1D93745B98}" srcOrd="1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FA2910-1162-45D3-8478-8998FF763F96}">
      <dsp:nvSpPr>
        <dsp:cNvPr id="0" name=""/>
        <dsp:cNvSpPr/>
      </dsp:nvSpPr>
      <dsp:spPr>
        <a:xfrm>
          <a:off x="2243616" y="885285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38100" cap="flat" cmpd="sng" algn="ctr">
          <a:solidFill>
            <a:schemeClr val="accent2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500" kern="1200"/>
        </a:p>
      </dsp:txBody>
      <dsp:txXfrm>
        <a:off x="2473172" y="928427"/>
        <a:ext cx="25774" cy="5154"/>
      </dsp:txXfrm>
    </dsp:sp>
    <dsp:sp modelId="{51B38AB1-A9C1-4B0B-843A-90404754763C}">
      <dsp:nvSpPr>
        <dsp:cNvPr id="0" name=""/>
        <dsp:cNvSpPr/>
      </dsp:nvSpPr>
      <dsp:spPr>
        <a:xfrm>
          <a:off x="4176" y="258633"/>
          <a:ext cx="2241239" cy="1344743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 dirty="0"/>
            <a:t>Analiza potreba</a:t>
          </a:r>
        </a:p>
      </dsp:txBody>
      <dsp:txXfrm>
        <a:off x="4176" y="258633"/>
        <a:ext cx="2241239" cy="1344743"/>
      </dsp:txXfrm>
    </dsp:sp>
    <dsp:sp modelId="{16897A26-E108-44E1-9F05-198A9BC7FE87}">
      <dsp:nvSpPr>
        <dsp:cNvPr id="0" name=""/>
        <dsp:cNvSpPr/>
      </dsp:nvSpPr>
      <dsp:spPr>
        <a:xfrm>
          <a:off x="5000341" y="885285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38100" cap="flat" cmpd="sng" algn="ctr">
          <a:solidFill>
            <a:schemeClr val="accent2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500" kern="1200"/>
        </a:p>
      </dsp:txBody>
      <dsp:txXfrm>
        <a:off x="5229897" y="928427"/>
        <a:ext cx="25774" cy="5154"/>
      </dsp:txXfrm>
    </dsp:sp>
    <dsp:sp modelId="{AEF85B9E-3B5E-4FF1-8739-4D595D6FD361}">
      <dsp:nvSpPr>
        <dsp:cNvPr id="0" name=""/>
        <dsp:cNvSpPr/>
      </dsp:nvSpPr>
      <dsp:spPr>
        <a:xfrm>
          <a:off x="2760901" y="258633"/>
          <a:ext cx="2241239" cy="1344743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 dirty="0"/>
            <a:t>Analiza ponude obrazovanja*</a:t>
          </a:r>
        </a:p>
      </dsp:txBody>
      <dsp:txXfrm>
        <a:off x="2760901" y="258633"/>
        <a:ext cx="2241239" cy="1344743"/>
      </dsp:txXfrm>
    </dsp:sp>
    <dsp:sp modelId="{7C884269-D5E6-492F-95E4-8C855A26EFC7}">
      <dsp:nvSpPr>
        <dsp:cNvPr id="0" name=""/>
        <dsp:cNvSpPr/>
      </dsp:nvSpPr>
      <dsp:spPr>
        <a:xfrm>
          <a:off x="7757066" y="885285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38100" cap="flat" cmpd="sng" algn="ctr">
          <a:solidFill>
            <a:schemeClr val="accent2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500" kern="1200"/>
        </a:p>
      </dsp:txBody>
      <dsp:txXfrm>
        <a:off x="7986622" y="928427"/>
        <a:ext cx="25774" cy="5154"/>
      </dsp:txXfrm>
    </dsp:sp>
    <dsp:sp modelId="{3C7ADFB0-210A-49EA-91DD-3BC723C41F79}">
      <dsp:nvSpPr>
        <dsp:cNvPr id="0" name=""/>
        <dsp:cNvSpPr/>
      </dsp:nvSpPr>
      <dsp:spPr>
        <a:xfrm>
          <a:off x="5517626" y="258633"/>
          <a:ext cx="2241239" cy="1344743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 dirty="0"/>
            <a:t>‘</a:t>
          </a:r>
          <a:r>
            <a:rPr lang="hr-HR" sz="2300" kern="1200" dirty="0" err="1"/>
            <a:t>Skills</a:t>
          </a:r>
          <a:r>
            <a:rPr lang="hr-HR" sz="2300" kern="1200" dirty="0"/>
            <a:t> </a:t>
          </a:r>
          <a:r>
            <a:rPr lang="hr-HR" sz="2300" kern="1200" dirty="0" err="1"/>
            <a:t>gap</a:t>
          </a:r>
          <a:r>
            <a:rPr lang="hr-HR" sz="2300" kern="1200" dirty="0"/>
            <a:t>’ analiza</a:t>
          </a:r>
        </a:p>
      </dsp:txBody>
      <dsp:txXfrm>
        <a:off x="5517626" y="258633"/>
        <a:ext cx="2241239" cy="1344743"/>
      </dsp:txXfrm>
    </dsp:sp>
    <dsp:sp modelId="{A47EDBF5-E732-4A98-831E-AEFD81C53462}">
      <dsp:nvSpPr>
        <dsp:cNvPr id="0" name=""/>
        <dsp:cNvSpPr/>
      </dsp:nvSpPr>
      <dsp:spPr>
        <a:xfrm>
          <a:off x="1122712" y="1601577"/>
          <a:ext cx="8272259" cy="799434"/>
        </a:xfrm>
        <a:custGeom>
          <a:avLst/>
          <a:gdLst/>
          <a:ahLst/>
          <a:cxnLst/>
          <a:rect l="0" t="0" r="0" b="0"/>
          <a:pathLst>
            <a:path>
              <a:moveTo>
                <a:pt x="8272259" y="0"/>
              </a:moveTo>
              <a:lnTo>
                <a:pt x="8272259" y="416817"/>
              </a:lnTo>
              <a:lnTo>
                <a:pt x="0" y="416817"/>
              </a:lnTo>
              <a:lnTo>
                <a:pt x="0" y="799434"/>
              </a:lnTo>
            </a:path>
          </a:pathLst>
        </a:custGeom>
        <a:noFill/>
        <a:ln w="38100" cap="flat" cmpd="sng" algn="ctr">
          <a:solidFill>
            <a:schemeClr val="accent2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500" kern="1200"/>
        </a:p>
      </dsp:txBody>
      <dsp:txXfrm>
        <a:off x="5050997" y="1998717"/>
        <a:ext cx="415689" cy="5154"/>
      </dsp:txXfrm>
    </dsp:sp>
    <dsp:sp modelId="{EFA5A7B9-FAD4-44C0-8B6E-EF4F7FC45A19}">
      <dsp:nvSpPr>
        <dsp:cNvPr id="0" name=""/>
        <dsp:cNvSpPr/>
      </dsp:nvSpPr>
      <dsp:spPr>
        <a:xfrm>
          <a:off x="8274352" y="258633"/>
          <a:ext cx="2241239" cy="1344743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 dirty="0"/>
            <a:t>Specifikacija treninga</a:t>
          </a:r>
        </a:p>
      </dsp:txBody>
      <dsp:txXfrm>
        <a:off x="8274352" y="258633"/>
        <a:ext cx="2241239" cy="1344743"/>
      </dsp:txXfrm>
    </dsp:sp>
    <dsp:sp modelId="{55E6858F-1E6C-41AD-8217-5CAB5341CA31}">
      <dsp:nvSpPr>
        <dsp:cNvPr id="0" name=""/>
        <dsp:cNvSpPr/>
      </dsp:nvSpPr>
      <dsp:spPr>
        <a:xfrm>
          <a:off x="2241532" y="3060063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38100" cap="flat" cmpd="sng" algn="ctr">
          <a:solidFill>
            <a:schemeClr val="accent2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500" kern="1200"/>
        </a:p>
      </dsp:txBody>
      <dsp:txXfrm>
        <a:off x="2471087" y="3103206"/>
        <a:ext cx="25774" cy="5154"/>
      </dsp:txXfrm>
    </dsp:sp>
    <dsp:sp modelId="{BB498C3B-59F3-4541-AEED-254DDCFB5517}">
      <dsp:nvSpPr>
        <dsp:cNvPr id="0" name=""/>
        <dsp:cNvSpPr/>
      </dsp:nvSpPr>
      <dsp:spPr>
        <a:xfrm>
          <a:off x="2092" y="2433411"/>
          <a:ext cx="2241239" cy="1344743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 dirty="0"/>
            <a:t>Izrada platformi</a:t>
          </a:r>
        </a:p>
      </dsp:txBody>
      <dsp:txXfrm>
        <a:off x="2092" y="2433411"/>
        <a:ext cx="2241239" cy="1344743"/>
      </dsp:txXfrm>
    </dsp:sp>
    <dsp:sp modelId="{F0AB9F83-07FD-4600-BFBB-CCCCAE18C8A2}">
      <dsp:nvSpPr>
        <dsp:cNvPr id="0" name=""/>
        <dsp:cNvSpPr/>
      </dsp:nvSpPr>
      <dsp:spPr>
        <a:xfrm>
          <a:off x="4998257" y="3060063"/>
          <a:ext cx="4848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4885" y="45720"/>
              </a:lnTo>
            </a:path>
          </a:pathLst>
        </a:custGeom>
        <a:noFill/>
        <a:ln w="38100" cap="flat" cmpd="sng" algn="ctr">
          <a:solidFill>
            <a:schemeClr val="accent2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500" kern="1200"/>
        </a:p>
      </dsp:txBody>
      <dsp:txXfrm>
        <a:off x="5227812" y="3103206"/>
        <a:ext cx="25774" cy="5154"/>
      </dsp:txXfrm>
    </dsp:sp>
    <dsp:sp modelId="{1624DAFB-E7D6-4A71-B269-0D50283D7E34}">
      <dsp:nvSpPr>
        <dsp:cNvPr id="0" name=""/>
        <dsp:cNvSpPr/>
      </dsp:nvSpPr>
      <dsp:spPr>
        <a:xfrm>
          <a:off x="2758817" y="2433411"/>
          <a:ext cx="2241239" cy="1344743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 dirty="0"/>
            <a:t>Izrada edukacija</a:t>
          </a:r>
        </a:p>
      </dsp:txBody>
      <dsp:txXfrm>
        <a:off x="2758817" y="2433411"/>
        <a:ext cx="2241239" cy="1344743"/>
      </dsp:txXfrm>
    </dsp:sp>
    <dsp:sp modelId="{C7BA8441-626E-4F7C-85D4-6C1D93745B98}">
      <dsp:nvSpPr>
        <dsp:cNvPr id="0" name=""/>
        <dsp:cNvSpPr/>
      </dsp:nvSpPr>
      <dsp:spPr>
        <a:xfrm>
          <a:off x="5515542" y="2433411"/>
          <a:ext cx="2241239" cy="1344743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 dirty="0"/>
            <a:t>Provedba edukacija</a:t>
          </a:r>
        </a:p>
      </dsp:txBody>
      <dsp:txXfrm>
        <a:off x="5515542" y="2433411"/>
        <a:ext cx="2241239" cy="13447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129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571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16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8111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79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65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4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67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3086" y="728663"/>
            <a:ext cx="5170713" cy="1680429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  <a:t>Glavni naslov</a:t>
            </a:r>
            <a:b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</a:br>
            <a:r>
              <a:rPr lang="hr-HR" sz="4800" dirty="0">
                <a:solidFill>
                  <a:schemeClr val="bg1"/>
                </a:solidFill>
                <a:latin typeface="Stolzl Book" panose="00000500000000000000" pitchFamily="50" charset="-18"/>
              </a:rPr>
              <a:t>Tekst</a:t>
            </a:r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3" t="483" r="4344" b="5617"/>
          <a:stretch/>
        </p:blipFill>
        <p:spPr>
          <a:xfrm>
            <a:off x="0" y="874540"/>
            <a:ext cx="6183086" cy="59931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32" y="6283318"/>
            <a:ext cx="1414604" cy="574682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1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Slika 3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6640"/>
            <a:ext cx="10564238" cy="548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62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weforum.org/publications/global-cybersecurity-outlook-2025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7126" y="1693543"/>
            <a:ext cx="5891212" cy="2014537"/>
          </a:xfrm>
        </p:spPr>
        <p:txBody>
          <a:bodyPr>
            <a:normAutofit fontScale="90000"/>
          </a:bodyPr>
          <a:lstStyle/>
          <a:p>
            <a:r>
              <a:rPr lang="en-US" dirty="0"/>
              <a:t>Project CADMUS</a:t>
            </a:r>
            <a:br>
              <a:rPr lang="hr-HR" sz="2700" dirty="0">
                <a:latin typeface="Stolzl Bold" panose="00000800000000000000" pitchFamily="50" charset="-18"/>
              </a:rPr>
            </a:br>
            <a:br>
              <a:rPr lang="hr-HR" sz="2700" dirty="0">
                <a:latin typeface="Stolzl Bold" panose="00000800000000000000" pitchFamily="50" charset="-18"/>
              </a:rPr>
            </a:br>
            <a:r>
              <a:rPr lang="en-US" sz="3100" b="0" dirty="0">
                <a:latin typeface="Stolzl Book" panose="00000500000000000000" pitchFamily="50" charset="-18"/>
              </a:rPr>
              <a:t>Cultivating Cybersecurity </a:t>
            </a:r>
            <a:r>
              <a:rPr lang="en-US" sz="3100" b="0" dirty="0" err="1">
                <a:latin typeface="Stolzl Book" panose="00000500000000000000" pitchFamily="50" charset="-18"/>
              </a:rPr>
              <a:t>Defence</a:t>
            </a:r>
            <a:r>
              <a:rPr lang="en-US" sz="3100" b="0" dirty="0">
                <a:latin typeface="Stolzl Book" panose="00000500000000000000" pitchFamily="50" charset="-18"/>
              </a:rPr>
              <a:t> Expertise with Mindful Readiness and Skills</a:t>
            </a:r>
            <a:br>
              <a:rPr lang="hr-HR" sz="3100" dirty="0">
                <a:latin typeface="Stolzl Book" panose="00000500000000000000" pitchFamily="50" charset="-18"/>
              </a:rPr>
            </a:br>
            <a:br>
              <a:rPr lang="hr-HR" sz="3100" dirty="0">
                <a:latin typeface="Stolzl Book" panose="00000500000000000000" pitchFamily="50" charset="-18"/>
              </a:rPr>
            </a:br>
            <a:r>
              <a:rPr lang="hr-HR" sz="4000" dirty="0">
                <a:latin typeface="Stolzl Book" panose="00000500000000000000" pitchFamily="50" charset="-18"/>
              </a:rPr>
              <a:t>Tomislav Dominković</a:t>
            </a:r>
            <a:br>
              <a:rPr lang="hr-HR" sz="3100" dirty="0">
                <a:latin typeface="Stolzl Book" panose="00000500000000000000" pitchFamily="50" charset="-18"/>
              </a:rPr>
            </a:br>
            <a:r>
              <a:rPr lang="hr-HR" sz="3100" b="0" dirty="0">
                <a:latin typeface="Stolzl Book" panose="00000500000000000000" pitchFamily="50" charset="-18"/>
              </a:rPr>
              <a:t>Sveučilište Algebra Bernays</a:t>
            </a:r>
            <a:endParaRPr lang="hr-HR" sz="4000" b="0" dirty="0">
              <a:latin typeface="Stolzl Book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4732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94479F1-CBA9-E850-AD42-98860381E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ENISA ECSF profili</a:t>
            </a:r>
          </a:p>
        </p:txBody>
      </p:sp>
      <p:sp>
        <p:nvSpPr>
          <p:cNvPr id="5" name="Rezervirano mjesto sadržaja 4">
            <a:extLst>
              <a:ext uri="{FF2B5EF4-FFF2-40B4-BE49-F238E27FC236}">
                <a16:creationId xmlns:a16="http://schemas.microsoft.com/office/drawing/2014/main" id="{900F9E9C-F2D4-1E1F-9AC1-396E15BB1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681" y="1805600"/>
            <a:ext cx="5983699" cy="435133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r-HR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Chief</a:t>
            </a:r>
            <a:r>
              <a:rPr lang="hr-HR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information </a:t>
            </a:r>
            <a:r>
              <a:rPr lang="hr-HR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security</a:t>
            </a:r>
            <a:r>
              <a:rPr lang="hr-HR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hr-HR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officer</a:t>
            </a:r>
            <a:endParaRPr lang="hr-HR" sz="24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r-HR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Cyber incident </a:t>
            </a:r>
            <a:r>
              <a:rPr lang="hr-HR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responder</a:t>
            </a:r>
            <a:endParaRPr lang="hr-HR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r-HR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Cyber </a:t>
            </a:r>
            <a:r>
              <a:rPr lang="hr-HR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legal</a:t>
            </a:r>
            <a:r>
              <a:rPr lang="hr-HR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hr-HR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policy</a:t>
            </a:r>
            <a:r>
              <a:rPr lang="hr-HR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hr-HR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compliance</a:t>
            </a:r>
            <a:r>
              <a:rPr lang="hr-HR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hr-HR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officer</a:t>
            </a:r>
            <a:endParaRPr lang="hr-HR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r-HR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Cyber </a:t>
            </a:r>
            <a:r>
              <a:rPr lang="hr-HR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threat</a:t>
            </a:r>
            <a:r>
              <a:rPr lang="hr-HR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hr-HR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intelligence</a:t>
            </a:r>
            <a:r>
              <a:rPr lang="hr-HR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hr-HR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specialist</a:t>
            </a:r>
            <a:r>
              <a:rPr lang="hr-HR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r-HR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Cybersecurity</a:t>
            </a:r>
            <a:r>
              <a:rPr lang="hr-HR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hr-HR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architect</a:t>
            </a:r>
            <a:r>
              <a:rPr lang="hr-HR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r-HR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Cybersecurity</a:t>
            </a:r>
            <a:r>
              <a:rPr lang="hr-HR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auditor </a:t>
            </a:r>
          </a:p>
          <a:p>
            <a:pPr marL="457200" indent="-457200">
              <a:buFont typeface="+mj-lt"/>
              <a:buAutoNum type="arabicPeriod"/>
            </a:pPr>
            <a:endParaRPr lang="hr-HR" sz="2400" dirty="0"/>
          </a:p>
        </p:txBody>
      </p:sp>
      <p:sp>
        <p:nvSpPr>
          <p:cNvPr id="8" name="Rezervirano mjesto sadržaja 4">
            <a:extLst>
              <a:ext uri="{FF2B5EF4-FFF2-40B4-BE49-F238E27FC236}">
                <a16:creationId xmlns:a16="http://schemas.microsoft.com/office/drawing/2014/main" id="{8B7D91EE-4CCF-E585-90D6-22696C95E17B}"/>
              </a:ext>
            </a:extLst>
          </p:cNvPr>
          <p:cNvSpPr txBox="1">
            <a:spLocks/>
          </p:cNvSpPr>
          <p:nvPr/>
        </p:nvSpPr>
        <p:spPr>
          <a:xfrm>
            <a:off x="6728115" y="1805600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7"/>
            </a:pPr>
            <a:r>
              <a:rPr lang="hr-HR" sz="24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Cybersecurity</a:t>
            </a:r>
            <a:r>
              <a:rPr lang="hr-HR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hr-HR" sz="24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educator</a:t>
            </a:r>
            <a:r>
              <a:rPr lang="hr-HR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7"/>
            </a:pPr>
            <a:r>
              <a:rPr lang="hr-HR" sz="24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Cybersecurity</a:t>
            </a:r>
            <a:r>
              <a:rPr lang="hr-HR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hr-HR" sz="24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implementer</a:t>
            </a:r>
            <a:r>
              <a:rPr lang="hr-HR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7"/>
            </a:pPr>
            <a:r>
              <a:rPr lang="hr-HR" sz="24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Cybersecurity</a:t>
            </a:r>
            <a:r>
              <a:rPr lang="hr-HR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hr-HR" sz="24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researcher</a:t>
            </a:r>
            <a:r>
              <a:rPr lang="hr-HR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7"/>
            </a:pPr>
            <a:r>
              <a:rPr lang="hr-HR" sz="24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Cybersecurity</a:t>
            </a:r>
            <a:r>
              <a:rPr lang="hr-HR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hr-HR" sz="24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risk</a:t>
            </a:r>
            <a:r>
              <a:rPr lang="hr-HR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manager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7"/>
            </a:pPr>
            <a:r>
              <a:rPr lang="hr-HR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Digital </a:t>
            </a:r>
            <a:r>
              <a:rPr lang="hr-HR" sz="24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forensics</a:t>
            </a:r>
            <a:r>
              <a:rPr lang="hr-HR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hr-HR" sz="24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investigator</a:t>
            </a:r>
            <a:r>
              <a:rPr lang="hr-HR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7"/>
            </a:pPr>
            <a:r>
              <a:rPr lang="hr-HR" sz="24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Penetration</a:t>
            </a:r>
            <a:r>
              <a:rPr lang="hr-HR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tester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940889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916742-B712-4A5A-7107-FD7C0D8D1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Primjeri OS-a	i veza sa zakonom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14009A9-894C-DD67-7012-1696D31E0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400" dirty="0"/>
              <a:t>Auditor za kibernetičku sigurnost /</a:t>
            </a:r>
            <a:r>
              <a:rPr lang="hr-HR" sz="2400" dirty="0">
                <a:solidFill>
                  <a:schemeClr val="accent2"/>
                </a:solidFill>
              </a:rPr>
              <a:t>IT auditori</a:t>
            </a:r>
            <a:r>
              <a:rPr lang="hr-HR" sz="2400" dirty="0"/>
              <a:t>/</a:t>
            </a:r>
          </a:p>
          <a:p>
            <a:r>
              <a:rPr lang="hr-HR" sz="2400" dirty="0"/>
              <a:t>Standardi kibernetičke sigurnosti i planiranje /</a:t>
            </a:r>
            <a:r>
              <a:rPr lang="hr-HR" sz="2400" dirty="0">
                <a:solidFill>
                  <a:schemeClr val="accent2"/>
                </a:solidFill>
              </a:rPr>
              <a:t>Voditelj KS, </a:t>
            </a:r>
            <a:r>
              <a:rPr lang="hr-HR" sz="2400" dirty="0" err="1">
                <a:solidFill>
                  <a:schemeClr val="accent2"/>
                </a:solidFill>
              </a:rPr>
              <a:t>Služb</a:t>
            </a:r>
            <a:r>
              <a:rPr lang="hr-HR" sz="2400" dirty="0">
                <a:solidFill>
                  <a:schemeClr val="accent2"/>
                </a:solidFill>
              </a:rPr>
              <a:t>. za </a:t>
            </a:r>
            <a:r>
              <a:rPr lang="hr-HR" sz="2400" dirty="0" err="1">
                <a:solidFill>
                  <a:schemeClr val="accent2"/>
                </a:solidFill>
              </a:rPr>
              <a:t>uskl</a:t>
            </a:r>
            <a:r>
              <a:rPr lang="hr-HR" sz="2400" dirty="0">
                <a:solidFill>
                  <a:schemeClr val="accent2"/>
                </a:solidFill>
              </a:rPr>
              <a:t>.</a:t>
            </a:r>
            <a:r>
              <a:rPr lang="hr-HR" sz="2400" dirty="0"/>
              <a:t>/</a:t>
            </a:r>
          </a:p>
          <a:p>
            <a:r>
              <a:rPr lang="hr-HR" sz="2400" dirty="0"/>
              <a:t>Upravljanje rizicima (u kibernetičkoj sigurnosti) /</a:t>
            </a:r>
            <a:r>
              <a:rPr lang="hr-HR" sz="2400" dirty="0">
                <a:solidFill>
                  <a:schemeClr val="accent2"/>
                </a:solidFill>
              </a:rPr>
              <a:t>Voditelj KS</a:t>
            </a:r>
            <a:r>
              <a:rPr lang="hr-HR" sz="2400" dirty="0"/>
              <a:t>/</a:t>
            </a:r>
          </a:p>
          <a:p>
            <a:r>
              <a:rPr lang="hr-HR" sz="2400" dirty="0"/>
              <a:t>Obavještajni podaci o kibernetičkim prijetnjama - životni ciklus /</a:t>
            </a:r>
            <a:r>
              <a:rPr lang="hr-HR" sz="2400" dirty="0">
                <a:solidFill>
                  <a:schemeClr val="accent2"/>
                </a:solidFill>
              </a:rPr>
              <a:t>Vod. </a:t>
            </a:r>
            <a:r>
              <a:rPr lang="hr-HR" sz="2400" dirty="0" err="1">
                <a:solidFill>
                  <a:schemeClr val="accent2"/>
                </a:solidFill>
              </a:rPr>
              <a:t>Upr</a:t>
            </a:r>
            <a:r>
              <a:rPr lang="hr-HR" sz="2400" dirty="0">
                <a:solidFill>
                  <a:schemeClr val="accent2"/>
                </a:solidFill>
              </a:rPr>
              <a:t>. Incidentima</a:t>
            </a:r>
            <a:r>
              <a:rPr lang="hr-HR" sz="2400" dirty="0"/>
              <a:t>, </a:t>
            </a:r>
            <a:r>
              <a:rPr lang="hr-HR" sz="2400" dirty="0" err="1">
                <a:solidFill>
                  <a:schemeClr val="accent2"/>
                </a:solidFill>
              </a:rPr>
              <a:t>Teh</a:t>
            </a:r>
            <a:r>
              <a:rPr lang="hr-HR" sz="2400" dirty="0">
                <a:solidFill>
                  <a:schemeClr val="accent2"/>
                </a:solidFill>
              </a:rPr>
              <a:t>. </a:t>
            </a:r>
            <a:r>
              <a:rPr lang="hr-HR" sz="2400" dirty="0" err="1">
                <a:solidFill>
                  <a:schemeClr val="accent2"/>
                </a:solidFill>
              </a:rPr>
              <a:t>Admin</a:t>
            </a:r>
            <a:r>
              <a:rPr lang="hr-HR" sz="2400" dirty="0">
                <a:solidFill>
                  <a:schemeClr val="accent2"/>
                </a:solidFill>
              </a:rPr>
              <a:t> KS</a:t>
            </a:r>
            <a:r>
              <a:rPr lang="hr-HR" sz="2400" dirty="0"/>
              <a:t>/</a:t>
            </a:r>
          </a:p>
          <a:p>
            <a:r>
              <a:rPr lang="hr-HR" sz="2400" dirty="0"/>
              <a:t>Otkrivanje prijetnji (u kibernetičkom prostoru) /</a:t>
            </a:r>
            <a:r>
              <a:rPr lang="hr-HR" sz="2400" dirty="0">
                <a:solidFill>
                  <a:schemeClr val="accent2"/>
                </a:solidFill>
              </a:rPr>
              <a:t>Vod. </a:t>
            </a:r>
            <a:r>
              <a:rPr lang="hr-HR" sz="2400" dirty="0" err="1">
                <a:solidFill>
                  <a:schemeClr val="accent2"/>
                </a:solidFill>
              </a:rPr>
              <a:t>Upr</a:t>
            </a:r>
            <a:r>
              <a:rPr lang="hr-HR" sz="2400" dirty="0">
                <a:solidFill>
                  <a:schemeClr val="accent2"/>
                </a:solidFill>
              </a:rPr>
              <a:t>. Incidentima</a:t>
            </a:r>
            <a:r>
              <a:rPr lang="hr-HR" sz="2400" dirty="0"/>
              <a:t>, </a:t>
            </a:r>
            <a:r>
              <a:rPr lang="hr-HR" sz="2400" dirty="0" err="1">
                <a:solidFill>
                  <a:schemeClr val="accent2"/>
                </a:solidFill>
              </a:rPr>
              <a:t>Teh</a:t>
            </a:r>
            <a:r>
              <a:rPr lang="hr-HR" sz="2400" dirty="0">
                <a:solidFill>
                  <a:schemeClr val="accent2"/>
                </a:solidFill>
              </a:rPr>
              <a:t>. </a:t>
            </a:r>
            <a:r>
              <a:rPr lang="hr-HR" sz="2400" dirty="0" err="1">
                <a:solidFill>
                  <a:schemeClr val="accent2"/>
                </a:solidFill>
              </a:rPr>
              <a:t>Admin</a:t>
            </a:r>
            <a:r>
              <a:rPr lang="hr-HR" sz="2400" dirty="0">
                <a:solidFill>
                  <a:schemeClr val="accent2"/>
                </a:solidFill>
              </a:rPr>
              <a:t> KS</a:t>
            </a:r>
            <a:r>
              <a:rPr lang="hr-HR" sz="2400" dirty="0"/>
              <a:t>/</a:t>
            </a:r>
          </a:p>
          <a:p>
            <a:r>
              <a:rPr lang="hr-HR" sz="2400" dirty="0"/>
              <a:t>Dizajniranje sigurnih sustava /</a:t>
            </a:r>
            <a:r>
              <a:rPr lang="hr-HR" sz="2400" dirty="0">
                <a:solidFill>
                  <a:schemeClr val="accent2"/>
                </a:solidFill>
              </a:rPr>
              <a:t>Voditelj KS, </a:t>
            </a:r>
            <a:r>
              <a:rPr lang="hr-HR" sz="2400" dirty="0" err="1">
                <a:solidFill>
                  <a:schemeClr val="accent2"/>
                </a:solidFill>
              </a:rPr>
              <a:t>Teh</a:t>
            </a:r>
            <a:r>
              <a:rPr lang="hr-HR" sz="2400" dirty="0">
                <a:solidFill>
                  <a:schemeClr val="accent2"/>
                </a:solidFill>
              </a:rPr>
              <a:t>. </a:t>
            </a:r>
            <a:r>
              <a:rPr lang="hr-HR" sz="2400" dirty="0" err="1">
                <a:solidFill>
                  <a:schemeClr val="accent2"/>
                </a:solidFill>
              </a:rPr>
              <a:t>Admin</a:t>
            </a:r>
            <a:r>
              <a:rPr lang="hr-HR" sz="2400" dirty="0">
                <a:solidFill>
                  <a:schemeClr val="accent2"/>
                </a:solidFill>
              </a:rPr>
              <a:t> KS</a:t>
            </a:r>
            <a:r>
              <a:rPr lang="hr-HR" sz="2400" dirty="0"/>
              <a:t>/</a:t>
            </a:r>
          </a:p>
          <a:p>
            <a:r>
              <a:rPr lang="hr-HR" sz="2400" dirty="0"/>
              <a:t>Izvršno vodstvo u kibernetičkoj sigurnosti /</a:t>
            </a:r>
            <a:r>
              <a:rPr lang="hr-HR" sz="2400" dirty="0">
                <a:solidFill>
                  <a:schemeClr val="accent2"/>
                </a:solidFill>
              </a:rPr>
              <a:t>Voditelj KS, </a:t>
            </a:r>
            <a:r>
              <a:rPr lang="hr-HR" sz="2400" dirty="0" err="1">
                <a:solidFill>
                  <a:schemeClr val="accent2"/>
                </a:solidFill>
              </a:rPr>
              <a:t>Služb</a:t>
            </a:r>
            <a:r>
              <a:rPr lang="hr-HR" sz="2400" dirty="0">
                <a:solidFill>
                  <a:schemeClr val="accent2"/>
                </a:solidFill>
              </a:rPr>
              <a:t>. za </a:t>
            </a:r>
            <a:r>
              <a:rPr lang="hr-HR" sz="2400" dirty="0" err="1">
                <a:solidFill>
                  <a:schemeClr val="accent2"/>
                </a:solidFill>
              </a:rPr>
              <a:t>uskl</a:t>
            </a:r>
            <a:r>
              <a:rPr lang="hr-HR" sz="2400" dirty="0">
                <a:solidFill>
                  <a:schemeClr val="accent2"/>
                </a:solidFill>
              </a:rPr>
              <a:t>.</a:t>
            </a:r>
            <a:r>
              <a:rPr lang="hr-HR" sz="2400" dirty="0"/>
              <a:t>/</a:t>
            </a:r>
          </a:p>
          <a:p>
            <a:r>
              <a:rPr lang="hr-HR" sz="2400" dirty="0"/>
              <a:t>Seminar za edukatore: inovativna pedagogije u kibernetičkoj sigurnosti i dizajn kurikuluma</a:t>
            </a:r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573879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C06B04-6694-BFA3-EA17-DC4963480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Osnovni ciljevi projekta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16DD170-8809-BCC7-B5AC-7A2803E2D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Broj novih obrazovnih modula: &gt;30</a:t>
            </a:r>
          </a:p>
          <a:p>
            <a:r>
              <a:rPr lang="hr-HR" sz="2400" dirty="0"/>
              <a:t>Broj pripremljenih modula prevedenih na sve EU jezike: min 3</a:t>
            </a:r>
          </a:p>
          <a:p>
            <a:r>
              <a:rPr lang="hr-HR" sz="2400" dirty="0"/>
              <a:t>Broj sudionika: &gt;3.000 jedinstvenih osoba</a:t>
            </a:r>
          </a:p>
          <a:p>
            <a:r>
              <a:rPr lang="hr-HR" sz="2400" dirty="0"/>
              <a:t>Postotak sudionika žena: &gt;30%</a:t>
            </a:r>
          </a:p>
          <a:p>
            <a:r>
              <a:rPr lang="hr-HR" sz="2400" dirty="0"/>
              <a:t>Postotak polaznika s uspješnim završetkom: &gt;70%</a:t>
            </a:r>
          </a:p>
          <a:p>
            <a:r>
              <a:rPr lang="hr-HR" sz="2400" dirty="0"/>
              <a:t>Broj SMB zaposlenika uključeno u edukaciju: min 50</a:t>
            </a:r>
          </a:p>
          <a:p>
            <a:r>
              <a:rPr lang="hr-HR" sz="2400" dirty="0"/>
              <a:t>Broj ECSF rola pokrivenih projektom: &gt;10 </a:t>
            </a:r>
          </a:p>
          <a:p>
            <a:r>
              <a:rPr lang="hr-HR" sz="2400" dirty="0"/>
              <a:t>Broj novih ECSF rola: min 4</a:t>
            </a:r>
          </a:p>
        </p:txBody>
      </p:sp>
    </p:spTree>
    <p:extLst>
      <p:ext uri="{BB962C8B-B14F-4D97-AF65-F5344CB8AC3E}">
        <p14:creationId xmlns:p14="http://schemas.microsoft.com/office/powerpoint/2010/main" val="800019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Stolzl" panose="00000500000000000000" pitchFamily="50" charset="-18"/>
              </a:rPr>
              <a:t>Hvala</a:t>
            </a:r>
            <a:r>
              <a:rPr lang="en-US" dirty="0">
                <a:latin typeface="Stolzl" panose="00000500000000000000" pitchFamily="50" charset="-18"/>
              </a:rPr>
              <a:t> </a:t>
            </a:r>
            <a:r>
              <a:rPr lang="en-US" dirty="0" err="1">
                <a:latin typeface="Stolzl" panose="00000500000000000000" pitchFamily="50" charset="-18"/>
              </a:rPr>
              <a:t>na</a:t>
            </a:r>
            <a:r>
              <a:rPr lang="en-US" dirty="0">
                <a:latin typeface="Stolzl" panose="00000500000000000000" pitchFamily="50" charset="-18"/>
              </a:rPr>
              <a:t> </a:t>
            </a:r>
            <a:r>
              <a:rPr lang="en-US" dirty="0" err="1">
                <a:latin typeface="Stolzl" panose="00000500000000000000" pitchFamily="50" charset="-18"/>
              </a:rPr>
              <a:t>pažnji</a:t>
            </a:r>
            <a:r>
              <a:rPr lang="en-US" dirty="0">
                <a:latin typeface="Stolzl" panose="00000500000000000000" pitchFamily="50" charset="-18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26191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166" y="123585"/>
            <a:ext cx="10515600" cy="1325563"/>
          </a:xfrm>
        </p:spPr>
        <p:txBody>
          <a:bodyPr/>
          <a:lstStyle/>
          <a:p>
            <a:r>
              <a:rPr lang="hr-HR" dirty="0"/>
              <a:t>Osnovne informacije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385" y="1178444"/>
            <a:ext cx="11299779" cy="4990041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400" b="1" dirty="0">
                <a:latin typeface="Stolzl" panose="00000500000000000000" pitchFamily="2" charset="-18"/>
              </a:rPr>
              <a:t>Program</a:t>
            </a:r>
            <a:r>
              <a:rPr lang="hr-HR" sz="2400" b="1" dirty="0">
                <a:latin typeface="Stolzl" panose="00000500000000000000" pitchFamily="2" charset="-18"/>
              </a:rPr>
              <a:t> financiranja</a:t>
            </a:r>
            <a:r>
              <a:rPr lang="en-US" sz="2400" dirty="0">
                <a:latin typeface="Stolzl" panose="00000500000000000000" pitchFamily="2" charset="-18"/>
              </a:rPr>
              <a:t>: Digital Europe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hr-HR" sz="2400" b="1" dirty="0">
                <a:latin typeface="Stolzl" panose="00000500000000000000" pitchFamily="2" charset="-18"/>
              </a:rPr>
              <a:t>Trajanje</a:t>
            </a:r>
            <a:r>
              <a:rPr lang="en-US" sz="2400" dirty="0">
                <a:latin typeface="Stolzl" panose="00000500000000000000" pitchFamily="2" charset="-18"/>
              </a:rPr>
              <a:t>: 36 </a:t>
            </a:r>
            <a:r>
              <a:rPr lang="hr-HR" sz="2400" dirty="0">
                <a:latin typeface="Stolzl" panose="00000500000000000000" pitchFamily="2" charset="-18"/>
              </a:rPr>
              <a:t>mjeseci (3 godine)</a:t>
            </a:r>
            <a:endParaRPr lang="en-US" sz="2400" dirty="0">
              <a:latin typeface="Stolzl" panose="00000500000000000000" pitchFamily="2" charset="-18"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sz="2400" b="1" dirty="0">
                <a:latin typeface="Stolzl" panose="00000500000000000000" pitchFamily="2" charset="-18"/>
              </a:rPr>
              <a:t>Start</a:t>
            </a:r>
            <a:r>
              <a:rPr lang="en-US" sz="2400" dirty="0">
                <a:latin typeface="Stolzl" panose="00000500000000000000" pitchFamily="2" charset="-18"/>
              </a:rPr>
              <a:t>: 12/2024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hr-HR" sz="2400" b="1" dirty="0">
                <a:latin typeface="Stolzl" panose="00000500000000000000" pitchFamily="2" charset="-18"/>
              </a:rPr>
              <a:t>Vrijednost projekta: </a:t>
            </a:r>
            <a:r>
              <a:rPr lang="hr-HR" sz="2400" dirty="0">
                <a:latin typeface="Stolzl" panose="00000500000000000000" pitchFamily="2" charset="-18"/>
              </a:rPr>
              <a:t>~6,3 </a:t>
            </a:r>
            <a:r>
              <a:rPr lang="hr-HR" sz="2400" dirty="0" err="1">
                <a:latin typeface="Stolzl" panose="00000500000000000000" pitchFamily="2" charset="-18"/>
              </a:rPr>
              <a:t>mil</a:t>
            </a:r>
            <a:r>
              <a:rPr lang="hr-HR" sz="2400" dirty="0">
                <a:latin typeface="Stolzl" panose="00000500000000000000" pitchFamily="2" charset="-18"/>
              </a:rPr>
              <a:t> EUR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hr-HR" sz="2400" b="1" dirty="0">
                <a:latin typeface="Stolzl" panose="00000500000000000000" pitchFamily="2" charset="-18"/>
              </a:rPr>
              <a:t>Alokacija za Hrvatsku: </a:t>
            </a:r>
            <a:r>
              <a:rPr lang="hr-HR" sz="2400" dirty="0">
                <a:latin typeface="Stolzl" panose="00000500000000000000" pitchFamily="2" charset="-18"/>
              </a:rPr>
              <a:t>852.255 EUR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hr-HR" sz="2400" b="1" dirty="0">
                <a:latin typeface="Stolzl" panose="00000500000000000000" pitchFamily="2" charset="-18"/>
              </a:rPr>
              <a:t>Jednostavni</a:t>
            </a:r>
            <a:r>
              <a:rPr lang="en-US" sz="2400" b="1" dirty="0">
                <a:latin typeface="Stolzl" panose="00000500000000000000" pitchFamily="2" charset="-18"/>
              </a:rPr>
              <a:t> Grant</a:t>
            </a:r>
            <a:r>
              <a:rPr lang="hr-HR" sz="2400" b="1" dirty="0">
                <a:latin typeface="Stolzl" panose="00000500000000000000" pitchFamily="2" charset="-18"/>
              </a:rPr>
              <a:t>:</a:t>
            </a:r>
            <a:r>
              <a:rPr lang="en-US" sz="2400" dirty="0">
                <a:latin typeface="Stolzl" panose="00000500000000000000" pitchFamily="2" charset="-18"/>
              </a:rPr>
              <a:t> 50% </a:t>
            </a:r>
            <a:r>
              <a:rPr lang="hr-HR" sz="2400" dirty="0">
                <a:latin typeface="Stolzl" panose="00000500000000000000" pitchFamily="2" charset="-18"/>
              </a:rPr>
              <a:t>financiranje DEP + 50% nacionalno</a:t>
            </a:r>
          </a:p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endParaRPr lang="en-US" sz="2400" dirty="0">
              <a:latin typeface="Stolzl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55144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898E2A9-EF82-AE8A-F407-DF7578F9D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b="1" dirty="0">
                <a:latin typeface="Stolzl" panose="00000500000000000000" pitchFamily="2" charset="-18"/>
              </a:rPr>
              <a:t>Sažetak projekta: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625F44D-6A73-92CC-6751-624D90ABB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ts val="3000"/>
              </a:lnSpc>
              <a:spcBef>
                <a:spcPts val="1200"/>
              </a:spcBef>
            </a:pP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Projekt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ima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za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cilj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riješiti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problem </a:t>
            </a:r>
            <a:r>
              <a:rPr lang="en-US" sz="1800" b="1" dirty="0" err="1">
                <a:latin typeface="Stolzl" panose="00000500000000000000" pitchFamily="2" charset="-18"/>
                <a:cs typeface="Arial" panose="020B0604020202020204" pitchFamily="34" charset="0"/>
              </a:rPr>
              <a:t>nedostatka</a:t>
            </a:r>
            <a:r>
              <a:rPr lang="en-US" sz="1800" b="1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Stolzl" panose="00000500000000000000" pitchFamily="2" charset="-18"/>
                <a:cs typeface="Arial" panose="020B0604020202020204" pitchFamily="34" charset="0"/>
              </a:rPr>
              <a:t>stručn</a:t>
            </a:r>
            <a:r>
              <a:rPr lang="hr-HR" sz="1800" b="1" dirty="0">
                <a:latin typeface="Stolzl" panose="00000500000000000000" pitchFamily="2" charset="-18"/>
                <a:cs typeface="Arial" panose="020B0604020202020204" pitchFamily="34" charset="0"/>
              </a:rPr>
              <a:t>jaka</a:t>
            </a:r>
            <a:r>
              <a:rPr lang="en-US" sz="1800" b="1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u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području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kibernetičke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sigurnosti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u </a:t>
            </a:r>
            <a:r>
              <a:rPr lang="hr-HR" sz="1800" dirty="0">
                <a:latin typeface="Stolzl" panose="00000500000000000000" pitchFamily="2" charset="-18"/>
                <a:cs typeface="Arial" panose="020B0604020202020204" pitchFamily="34" charset="0"/>
              </a:rPr>
              <a:t>EU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razv</a:t>
            </a:r>
            <a:r>
              <a:rPr lang="hr-HR" sz="1800" dirty="0" err="1">
                <a:latin typeface="Stolzl" panose="00000500000000000000" pitchFamily="2" charset="-18"/>
                <a:cs typeface="Arial" panose="020B0604020202020204" pitchFamily="34" charset="0"/>
              </a:rPr>
              <a:t>ojem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ciljanih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prilika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za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obuku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na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temelju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pristupa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koji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uključuju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projekte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kibernetičk</a:t>
            </a:r>
            <a:r>
              <a:rPr lang="hr-HR" sz="1800" dirty="0">
                <a:latin typeface="Stolzl" panose="00000500000000000000" pitchFamily="2" charset="-18"/>
                <a:cs typeface="Arial" panose="020B0604020202020204" pitchFamily="34" charset="0"/>
              </a:rPr>
              <a:t>ih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hr-HR" sz="1800" dirty="0">
                <a:latin typeface="Stolzl" panose="00000500000000000000" pitchFamily="2" charset="-18"/>
                <a:cs typeface="Arial" panose="020B0604020202020204" pitchFamily="34" charset="0"/>
              </a:rPr>
              <a:t>okolina (Cyber </a:t>
            </a:r>
            <a:r>
              <a:rPr lang="hr-HR" sz="1800" dirty="0" err="1">
                <a:latin typeface="Stolzl" panose="00000500000000000000" pitchFamily="2" charset="-18"/>
                <a:cs typeface="Arial" panose="020B0604020202020204" pitchFamily="34" charset="0"/>
              </a:rPr>
              <a:t>Ranges</a:t>
            </a:r>
            <a:r>
              <a:rPr lang="hr-HR" sz="1800" dirty="0">
                <a:latin typeface="Stolzl" panose="00000500000000000000" pitchFamily="2" charset="-18"/>
                <a:cs typeface="Arial" panose="020B0604020202020204" pitchFamily="34" charset="0"/>
              </a:rPr>
              <a:t>)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igre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hackathone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bootcampove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i </a:t>
            </a:r>
            <a:r>
              <a:rPr lang="hr-HR" sz="1800" dirty="0">
                <a:latin typeface="Stolzl" panose="00000500000000000000" pitchFamily="2" charset="-18"/>
                <a:cs typeface="Arial" panose="020B0604020202020204" pitchFamily="34" charset="0"/>
              </a:rPr>
              <a:t>stručne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prakse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. Ove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intervencije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imaju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za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cilj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usavršiti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hr-HR" sz="1800" dirty="0">
                <a:latin typeface="Stolzl" panose="00000500000000000000" pitchFamily="2" charset="-18"/>
                <a:cs typeface="Arial" panose="020B0604020202020204" pitchFamily="34" charset="0"/>
              </a:rPr>
              <a:t>nastavnike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trenere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zaposlenike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u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malim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i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srednjim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poduzećima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i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novoosnovanim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tvrtkama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državne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službenike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kao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i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studente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diplomskih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studija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koji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ciljaju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na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karijere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u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kiber</a:t>
            </a:r>
            <a:r>
              <a:rPr lang="hr-HR" sz="1800" dirty="0" err="1">
                <a:latin typeface="Stolzl" panose="00000500000000000000" pitchFamily="2" charset="-18"/>
                <a:cs typeface="Arial" panose="020B0604020202020204" pitchFamily="34" charset="0"/>
              </a:rPr>
              <a:t>netičkoj</a:t>
            </a:r>
            <a:r>
              <a:rPr lang="hr-HR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sigurnosti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kroz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praktična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iskustva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i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izgradnju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teorijske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pozadine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.</a:t>
            </a:r>
            <a:endParaRPr lang="hr-HR" sz="1800" dirty="0">
              <a:latin typeface="Stolzl" panose="00000500000000000000" pitchFamily="2" charset="-18"/>
              <a:cs typeface="Arial" panose="020B0604020202020204" pitchFamily="34" charset="0"/>
            </a:endParaRPr>
          </a:p>
          <a:p>
            <a:pPr>
              <a:lnSpc>
                <a:spcPts val="3000"/>
              </a:lnSpc>
              <a:spcBef>
                <a:spcPts val="1200"/>
              </a:spcBef>
            </a:pP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Projekt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će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koristiti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postojeće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inicijative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i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ponude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u </a:t>
            </a:r>
            <a:r>
              <a:rPr lang="hr-HR" sz="1800" dirty="0">
                <a:latin typeface="Stolzl" panose="00000500000000000000" pitchFamily="2" charset="-18"/>
                <a:cs typeface="Arial" panose="020B0604020202020204" pitchFamily="34" charset="0"/>
              </a:rPr>
              <a:t>obrazovanju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o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kibernetičkoj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sigurnosti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kako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bi se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nadogradio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i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razvi</a:t>
            </a:r>
            <a:r>
              <a:rPr lang="hr-HR" sz="1800" dirty="0">
                <a:latin typeface="Stolzl" panose="00000500000000000000" pitchFamily="2" charset="-18"/>
                <a:cs typeface="Arial" panose="020B0604020202020204" pitchFamily="34" charset="0"/>
              </a:rPr>
              <a:t>li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poboljšani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kurikulum</a:t>
            </a:r>
            <a:r>
              <a:rPr lang="hr-HR" sz="1800" dirty="0">
                <a:latin typeface="Stolzl" panose="00000500000000000000" pitchFamily="2" charset="-18"/>
                <a:cs typeface="Arial" panose="020B0604020202020204" pitchFamily="34" charset="0"/>
              </a:rPr>
              <a:t>i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hr-HR" sz="1800" dirty="0">
                <a:latin typeface="Stolzl" panose="00000500000000000000" pitchFamily="2" charset="-18"/>
                <a:cs typeface="Arial" panose="020B0604020202020204" pitchFamily="34" charset="0"/>
              </a:rPr>
              <a:t>obrazovanja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koji se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temelj</a:t>
            </a:r>
            <a:r>
              <a:rPr lang="hr-HR" sz="1800" dirty="0">
                <a:latin typeface="Stolzl" panose="00000500000000000000" pitchFamily="2" charset="-18"/>
                <a:cs typeface="Arial" panose="020B0604020202020204" pitchFamily="34" charset="0"/>
              </a:rPr>
              <a:t>e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na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integraciji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dokazanih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modela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 i </a:t>
            </a:r>
            <a:r>
              <a:rPr lang="hr-HR" sz="1800" dirty="0">
                <a:latin typeface="Stolzl" panose="00000500000000000000" pitchFamily="2" charset="-18"/>
                <a:cs typeface="Arial" panose="020B0604020202020204" pitchFamily="34" charset="0"/>
              </a:rPr>
              <a:t>obrazovnih </a:t>
            </a:r>
            <a:r>
              <a:rPr lang="en-US" sz="1800" dirty="0" err="1">
                <a:latin typeface="Stolzl" panose="00000500000000000000" pitchFamily="2" charset="-18"/>
                <a:cs typeface="Arial" panose="020B0604020202020204" pitchFamily="34" charset="0"/>
              </a:rPr>
              <a:t>standarda</a:t>
            </a:r>
            <a:r>
              <a:rPr lang="en-US" sz="1800" dirty="0">
                <a:latin typeface="Stolzl" panose="00000500000000000000" pitchFamily="2" charset="-18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3000"/>
              </a:lnSpc>
              <a:spcBef>
                <a:spcPts val="1200"/>
              </a:spcBef>
            </a:pP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957212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D969547-AB3D-C928-6251-1C2A60802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b="1" dirty="0">
                <a:latin typeface="Stolzl" panose="020B0604020202020204" charset="-18"/>
              </a:rPr>
              <a:t>Konzorcij</a:t>
            </a:r>
            <a:endParaRPr lang="hr-HR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A7817C0-960A-4707-B117-D9CB2E7C38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786823"/>
              </p:ext>
            </p:extLst>
          </p:nvPr>
        </p:nvGraphicFramePr>
        <p:xfrm>
          <a:off x="838200" y="1557287"/>
          <a:ext cx="10515601" cy="44601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5299">
                  <a:extLst>
                    <a:ext uri="{9D8B030D-6E8A-4147-A177-3AD203B41FA5}">
                      <a16:colId xmlns:a16="http://schemas.microsoft.com/office/drawing/2014/main" val="2724498676"/>
                    </a:ext>
                  </a:extLst>
                </a:gridCol>
                <a:gridCol w="1199822">
                  <a:extLst>
                    <a:ext uri="{9D8B030D-6E8A-4147-A177-3AD203B41FA5}">
                      <a16:colId xmlns:a16="http://schemas.microsoft.com/office/drawing/2014/main" val="2909408495"/>
                    </a:ext>
                  </a:extLst>
                </a:gridCol>
                <a:gridCol w="5582093">
                  <a:extLst>
                    <a:ext uri="{9D8B030D-6E8A-4147-A177-3AD203B41FA5}">
                      <a16:colId xmlns:a16="http://schemas.microsoft.com/office/drawing/2014/main" val="1184013457"/>
                    </a:ext>
                  </a:extLst>
                </a:gridCol>
                <a:gridCol w="1488558">
                  <a:extLst>
                    <a:ext uri="{9D8B030D-6E8A-4147-A177-3AD203B41FA5}">
                      <a16:colId xmlns:a16="http://schemas.microsoft.com/office/drawing/2014/main" val="1590243133"/>
                    </a:ext>
                  </a:extLst>
                </a:gridCol>
                <a:gridCol w="1369829">
                  <a:extLst>
                    <a:ext uri="{9D8B030D-6E8A-4147-A177-3AD203B41FA5}">
                      <a16:colId xmlns:a16="http://schemas.microsoft.com/office/drawing/2014/main" val="1954701893"/>
                    </a:ext>
                  </a:extLst>
                </a:gridCol>
              </a:tblGrid>
              <a:tr h="3341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Role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Legal Name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Acronym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Country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311803"/>
                  </a:ext>
                </a:extLst>
              </a:tr>
              <a:tr h="5894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COORD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MINISTRY OF DIGITAL GOVERNANCE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</a:rPr>
                        <a:t>NCSA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GR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324294"/>
                  </a:ext>
                </a:extLst>
              </a:tr>
              <a:tr h="5894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BEN</a:t>
                      </a:r>
                      <a:endParaRPr lang="hr-HR" sz="1800" dirty="0"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COMPUTER TECHNOLOGY INSTITU</a:t>
                      </a:r>
                      <a:r>
                        <a:rPr lang="hr-HR" sz="1800" dirty="0">
                          <a:effectLst/>
                        </a:rPr>
                        <a:t>T</a:t>
                      </a:r>
                      <a:r>
                        <a:rPr lang="en-US" sz="1800" dirty="0">
                          <a:effectLst/>
                        </a:rPr>
                        <a:t>E &amp; PRESS DIOPHANTUS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CTI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GR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677537"/>
                  </a:ext>
                </a:extLst>
              </a:tr>
              <a:tr h="5894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BEN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STICHTING THE HAGUE SECURITY DELTA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HSD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NL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719555"/>
                  </a:ext>
                </a:extLst>
              </a:tr>
              <a:tr h="5894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BEN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Centrum </a:t>
                      </a:r>
                      <a:r>
                        <a:rPr lang="en-US" sz="1800" dirty="0" err="1">
                          <a:effectLst/>
                        </a:rPr>
                        <a:t>voor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Veiligheid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en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Digitalisering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CVD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NL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319433"/>
                  </a:ext>
                </a:extLst>
              </a:tr>
              <a:tr h="5894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BEN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ALGEBRA</a:t>
                      </a:r>
                      <a:r>
                        <a:rPr lang="hr-HR" sz="1800" dirty="0">
                          <a:effectLst/>
                        </a:rPr>
                        <a:t> UNIVERSITY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AU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HR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188700"/>
                  </a:ext>
                </a:extLst>
              </a:tr>
              <a:tr h="5894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6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BEN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ARCHI PSIFIAKIS ASFALEIAS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DSA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CY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733399"/>
                  </a:ext>
                </a:extLst>
              </a:tr>
              <a:tr h="5894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7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BEN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EUROPEAN UNIVERSITY - CYPRUS LTD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EUC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CY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822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6622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5374D1-17B9-B01A-0166-5FEF263D6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Temeljne pretpostavke projekta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E34405B-246C-41ED-C857-9650BA71D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126"/>
            <a:ext cx="10515600" cy="471585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hr-HR" dirty="0"/>
              <a:t>Sve veća ovisnost o digitalnoj tehnologiji, ubrzava sa AI</a:t>
            </a:r>
          </a:p>
          <a:p>
            <a:pPr>
              <a:lnSpc>
                <a:spcPct val="150000"/>
              </a:lnSpc>
            </a:pPr>
            <a:r>
              <a:rPr lang="hr-HR" dirty="0"/>
              <a:t>Ekstremni porast kibernetičkih prijetnji, još naprednije sa AI</a:t>
            </a:r>
          </a:p>
          <a:p>
            <a:pPr>
              <a:lnSpc>
                <a:spcPct val="150000"/>
              </a:lnSpc>
            </a:pPr>
            <a:r>
              <a:rPr lang="hr-HR" dirty="0"/>
              <a:t>Nacionalno sponzorirani napadi – kritična infrastruktura</a:t>
            </a:r>
          </a:p>
          <a:p>
            <a:pPr>
              <a:lnSpc>
                <a:spcPct val="150000"/>
              </a:lnSpc>
            </a:pPr>
            <a:r>
              <a:rPr lang="hr-HR" dirty="0"/>
              <a:t>Operativna otpornost i spremnost na reakciju =&gt; regulatorni zahtjevi</a:t>
            </a:r>
          </a:p>
          <a:p>
            <a:pPr>
              <a:lnSpc>
                <a:spcPct val="150000"/>
              </a:lnSpc>
            </a:pPr>
            <a:r>
              <a:rPr lang="hr-HR" dirty="0"/>
              <a:t>Najugroženiji: </a:t>
            </a:r>
          </a:p>
          <a:p>
            <a:pPr lvl="1">
              <a:lnSpc>
                <a:spcPct val="150000"/>
              </a:lnSpc>
            </a:pPr>
            <a:r>
              <a:rPr lang="hr-HR" dirty="0"/>
              <a:t>Javna tijela i kritična infrastruktura</a:t>
            </a:r>
          </a:p>
          <a:p>
            <a:pPr lvl="1">
              <a:lnSpc>
                <a:spcPct val="150000"/>
              </a:lnSpc>
            </a:pPr>
            <a:r>
              <a:rPr lang="hr-HR" dirty="0"/>
              <a:t>Gospodarstvo: mali i srednji poduzetnici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2200" dirty="0"/>
              <a:t>*</a:t>
            </a:r>
            <a:r>
              <a:rPr lang="hr-HR" sz="2200" dirty="0">
                <a:hlinkClick r:id="rId2"/>
              </a:rPr>
              <a:t>Global Security Outlook 2025 </a:t>
            </a:r>
            <a:r>
              <a:rPr lang="hr-HR" sz="2200" dirty="0"/>
              <a:t>by WEF</a:t>
            </a: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52508E7E-B7C5-4A21-B850-C2F83C0F25BE}"/>
              </a:ext>
            </a:extLst>
          </p:cNvPr>
          <p:cNvGrpSpPr/>
          <p:nvPr/>
        </p:nvGrpSpPr>
        <p:grpSpPr>
          <a:xfrm>
            <a:off x="10350143" y="4177732"/>
            <a:ext cx="1308636" cy="1871375"/>
            <a:chOff x="10350143" y="4177732"/>
            <a:chExt cx="1308636" cy="1871375"/>
          </a:xfrm>
        </p:grpSpPr>
        <p:pic>
          <p:nvPicPr>
            <p:cNvPr id="9" name="Slika 8" descr="Slika na kojoj se prikazuje svjetlo, snimka zaslona, šarenilo, plavo&#10;&#10;Sadržaj generiran umjetnom inteligencijom može biti netočan.">
              <a:extLst>
                <a:ext uri="{FF2B5EF4-FFF2-40B4-BE49-F238E27FC236}">
                  <a16:creationId xmlns:a16="http://schemas.microsoft.com/office/drawing/2014/main" id="{625286B9-30A1-7E65-C85C-968F2D80B60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350143" y="4177732"/>
              <a:ext cx="1308636" cy="1871375"/>
            </a:xfrm>
            <a:prstGeom prst="rect">
              <a:avLst/>
            </a:prstGeom>
          </p:spPr>
        </p:pic>
        <p:pic>
          <p:nvPicPr>
            <p:cNvPr id="11" name="Slika 10">
              <a:extLst>
                <a:ext uri="{FF2B5EF4-FFF2-40B4-BE49-F238E27FC236}">
                  <a16:creationId xmlns:a16="http://schemas.microsoft.com/office/drawing/2014/main" id="{89556535-AF4A-25AB-EC79-73690AF865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713545" y="5568044"/>
              <a:ext cx="640255" cy="3943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7664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33E78B3-320F-A6A4-0D9C-7642A56EB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940" y="120576"/>
            <a:ext cx="10515600" cy="1325563"/>
          </a:xfrm>
        </p:spPr>
        <p:txBody>
          <a:bodyPr/>
          <a:lstStyle/>
          <a:p>
            <a:r>
              <a:rPr lang="hr-HR" dirty="0"/>
              <a:t>Ciljne skupine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362528B-00BB-87A0-C244-5EDC2ADF6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3980" y="1587830"/>
            <a:ext cx="9269819" cy="4351338"/>
          </a:xfrm>
        </p:spPr>
        <p:txBody>
          <a:bodyPr>
            <a:normAutofit/>
          </a:bodyPr>
          <a:lstStyle/>
          <a:p>
            <a:r>
              <a:rPr lang="hr-HR" dirty="0"/>
              <a:t>Mala i srednja poduzeća (SME) = &lt;250 zaposlenika</a:t>
            </a:r>
          </a:p>
          <a:p>
            <a:pPr lvl="1"/>
            <a:r>
              <a:rPr lang="hr-HR" dirty="0" err="1"/>
              <a:t>Non</a:t>
            </a:r>
            <a:r>
              <a:rPr lang="hr-HR" dirty="0"/>
              <a:t>-IT kompanije</a:t>
            </a:r>
          </a:p>
          <a:p>
            <a:pPr lvl="1"/>
            <a:r>
              <a:rPr lang="hr-HR" dirty="0"/>
              <a:t>IT kompanije</a:t>
            </a:r>
          </a:p>
          <a:p>
            <a:r>
              <a:rPr lang="hr-HR" dirty="0"/>
              <a:t>Javni sektor </a:t>
            </a:r>
          </a:p>
          <a:p>
            <a:pPr lvl="1"/>
            <a:r>
              <a:rPr lang="hr-HR" dirty="0"/>
              <a:t>Državni službenici i zaposlenici lokalne uprave</a:t>
            </a:r>
          </a:p>
          <a:p>
            <a:pPr lvl="1"/>
            <a:r>
              <a:rPr lang="hr-HR" dirty="0"/>
              <a:t>Zaposlenici u javnim poduzećima - kritična infrastruktura (komunalije, zdravstvo, energetika, infrastruktura, transport…)</a:t>
            </a:r>
          </a:p>
          <a:p>
            <a:pPr lvl="1"/>
            <a:r>
              <a:rPr lang="hr-HR" dirty="0"/>
              <a:t>Zaposlenici u obrazovanju</a:t>
            </a:r>
          </a:p>
          <a:p>
            <a:pPr lvl="2"/>
            <a:r>
              <a:rPr lang="hr-HR" dirty="0"/>
              <a:t>Nastavnici</a:t>
            </a:r>
          </a:p>
          <a:p>
            <a:pPr lvl="2"/>
            <a:r>
              <a:rPr lang="hr-HR" dirty="0"/>
              <a:t>Visokoškolski nastavnici i profesori</a:t>
            </a:r>
          </a:p>
          <a:p>
            <a:pPr lvl="1"/>
            <a:r>
              <a:rPr lang="hr-HR" dirty="0"/>
              <a:t>Studenti i pripravnici</a:t>
            </a:r>
          </a:p>
          <a:p>
            <a:pPr lvl="2"/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5375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4E7FC9-C6CE-3F98-FB55-8600E1B9E4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578852-1EF3-7067-0AD9-DA308758C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Projektne faze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066EA9CD-6B35-B2BA-AE8B-1EC5751331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564818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kstniOkvir 2">
            <a:extLst>
              <a:ext uri="{FF2B5EF4-FFF2-40B4-BE49-F238E27FC236}">
                <a16:creationId xmlns:a16="http://schemas.microsoft.com/office/drawing/2014/main" id="{6875CFB6-403B-363F-A3C5-1E5D28018F8D}"/>
              </a:ext>
            </a:extLst>
          </p:cNvPr>
          <p:cNvSpPr txBox="1"/>
          <p:nvPr/>
        </p:nvSpPr>
        <p:spPr>
          <a:xfrm>
            <a:off x="749808" y="5807631"/>
            <a:ext cx="39091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* analiza na temelju ECSF profila i e-CF za ICT</a:t>
            </a:r>
          </a:p>
        </p:txBody>
      </p:sp>
    </p:spTree>
    <p:extLst>
      <p:ext uri="{BB962C8B-B14F-4D97-AF65-F5344CB8AC3E}">
        <p14:creationId xmlns:p14="http://schemas.microsoft.com/office/powerpoint/2010/main" val="1402607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C47947-65A8-C133-10C7-A9EA5519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Formati edukacije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6868221-F8D6-904E-AC1F-3614E1E2B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00271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r-HR" dirty="0"/>
              <a:t>Simulacijske igre (</a:t>
            </a:r>
            <a:r>
              <a:rPr lang="hr-HR" dirty="0" err="1"/>
              <a:t>TableTop</a:t>
            </a:r>
            <a:r>
              <a:rPr lang="hr-HR" dirty="0"/>
              <a:t>) – online</a:t>
            </a:r>
          </a:p>
          <a:p>
            <a:pPr>
              <a:lnSpc>
                <a:spcPct val="150000"/>
              </a:lnSpc>
            </a:pPr>
            <a:r>
              <a:rPr lang="hr-HR" dirty="0"/>
              <a:t>Praktične vježbe (</a:t>
            </a:r>
            <a:r>
              <a:rPr lang="hr-HR" dirty="0" err="1"/>
              <a:t>CyberRanges</a:t>
            </a:r>
            <a:r>
              <a:rPr lang="hr-HR" dirty="0"/>
              <a:t>, Reverse </a:t>
            </a:r>
            <a:r>
              <a:rPr lang="hr-HR" dirty="0" err="1"/>
              <a:t>Engineering&amp;Malware</a:t>
            </a:r>
            <a:r>
              <a:rPr lang="hr-HR" dirty="0"/>
              <a:t> </a:t>
            </a:r>
            <a:r>
              <a:rPr lang="hr-HR" dirty="0" err="1"/>
              <a:t>Analysis</a:t>
            </a:r>
            <a:r>
              <a:rPr lang="hr-HR" dirty="0"/>
              <a:t>) - online</a:t>
            </a:r>
          </a:p>
          <a:p>
            <a:pPr>
              <a:lnSpc>
                <a:spcPct val="150000"/>
              </a:lnSpc>
            </a:pPr>
            <a:r>
              <a:rPr lang="hr-HR" dirty="0"/>
              <a:t>Natjecanja (</a:t>
            </a:r>
            <a:r>
              <a:rPr lang="hr-HR" dirty="0" err="1"/>
              <a:t>hackatons</a:t>
            </a:r>
            <a:r>
              <a:rPr lang="hr-HR" dirty="0"/>
              <a:t>) - </a:t>
            </a:r>
            <a:r>
              <a:rPr lang="hr-HR" dirty="0" err="1"/>
              <a:t>online&amp;offline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hr-HR" dirty="0"/>
              <a:t>Intenzivni treninzi i radionice (Bootcamps) – </a:t>
            </a:r>
            <a:r>
              <a:rPr lang="hr-HR" dirty="0" err="1"/>
              <a:t>online&amp;offline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hr-HR" dirty="0"/>
              <a:t>Digitalni materijal za samostalno učenje (online)</a:t>
            </a:r>
          </a:p>
        </p:txBody>
      </p:sp>
    </p:spTree>
    <p:extLst>
      <p:ext uri="{BB962C8B-B14F-4D97-AF65-F5344CB8AC3E}">
        <p14:creationId xmlns:p14="http://schemas.microsoft.com/office/powerpoint/2010/main" val="504713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11F6A2E-D983-9326-B118-14E1DF3D2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Specifični ciljevi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87A7FB2-7FDD-FE1B-14EE-F3A4615A0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Pružiti dodatne mogućnosti edukacije za junior CS stručnjake</a:t>
            </a:r>
          </a:p>
          <a:p>
            <a:r>
              <a:rPr lang="hr-HR" dirty="0"/>
              <a:t>Promovirati CS karijere i povećati interes mladih (djevojke, žene)</a:t>
            </a:r>
          </a:p>
          <a:p>
            <a:r>
              <a:rPr lang="hr-HR" dirty="0"/>
              <a:t>Osigurati materijale za učenje i informiranje o kritičnim procesima </a:t>
            </a:r>
          </a:p>
          <a:p>
            <a:r>
              <a:rPr lang="hr-HR" dirty="0"/>
              <a:t>Proširiti mogućnost stjecanja znanja i vještina za CS stručnjake na  naprednoj razini</a:t>
            </a:r>
          </a:p>
          <a:p>
            <a:r>
              <a:rPr lang="hr-HR" dirty="0"/>
              <a:t>Detektirati potrebu za formiranje novih CS profila (ENISA)</a:t>
            </a:r>
          </a:p>
        </p:txBody>
      </p:sp>
    </p:spTree>
    <p:extLst>
      <p:ext uri="{BB962C8B-B14F-4D97-AF65-F5344CB8AC3E}">
        <p14:creationId xmlns:p14="http://schemas.microsoft.com/office/powerpoint/2010/main" val="3664209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25269</TotalTime>
  <Words>727</Words>
  <Application>Microsoft Office PowerPoint</Application>
  <PresentationFormat>Široki zaslon</PresentationFormat>
  <Paragraphs>125</Paragraphs>
  <Slides>13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20" baseType="lpstr">
      <vt:lpstr>Stolzl Bold</vt:lpstr>
      <vt:lpstr>Arial</vt:lpstr>
      <vt:lpstr>Stolzl</vt:lpstr>
      <vt:lpstr>Calibri</vt:lpstr>
      <vt:lpstr>Aptos</vt:lpstr>
      <vt:lpstr>Stolzl Book</vt:lpstr>
      <vt:lpstr>Office Theme</vt:lpstr>
      <vt:lpstr>Project CADMUS  Cultivating Cybersecurity Defence Expertise with Mindful Readiness and Skills  Tomislav Dominković Sveučilište Algebra Bernays</vt:lpstr>
      <vt:lpstr>Osnovne informacije</vt:lpstr>
      <vt:lpstr>Sažetak projekta:</vt:lpstr>
      <vt:lpstr>Konzorcij</vt:lpstr>
      <vt:lpstr>Temeljne pretpostavke projekta</vt:lpstr>
      <vt:lpstr>Ciljne skupine</vt:lpstr>
      <vt:lpstr>Projektne faze</vt:lpstr>
      <vt:lpstr>Formati edukacije</vt:lpstr>
      <vt:lpstr>Specifični ciljevi</vt:lpstr>
      <vt:lpstr>ENISA ECSF profili</vt:lpstr>
      <vt:lpstr>Primjeri OS-a i veza sa zakonom</vt:lpstr>
      <vt:lpstr>Osnovni ciljevi projekta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zana mrsa</dc:creator>
  <cp:lastModifiedBy>Tomislav Dominkovic</cp:lastModifiedBy>
  <cp:revision>42</cp:revision>
  <dcterms:created xsi:type="dcterms:W3CDTF">2018-01-24T13:33:55Z</dcterms:created>
  <dcterms:modified xsi:type="dcterms:W3CDTF">2025-05-29T05:08:14Z</dcterms:modified>
</cp:coreProperties>
</file>